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Aileron Heavy" charset="1" panose="00000A00000000000000"/>
      <p:regular r:id="rId15"/>
    </p:embeddedFont>
    <p:embeddedFont>
      <p:font typeface="Work Sans Bold" charset="1" panose="00000000000000000000"/>
      <p:regular r:id="rId16"/>
    </p:embeddedFont>
    <p:embeddedFont>
      <p:font typeface="Aileron" charset="1" panose="00000500000000000000"/>
      <p:regular r:id="rId17"/>
    </p:embeddedFont>
    <p:embeddedFont>
      <p:font typeface="Work Sans" charset="1" panose="00000000000000000000"/>
      <p:regular r:id="rId18"/>
    </p:embeddedFont>
    <p:embeddedFont>
      <p:font typeface="Work Sans Italics" charset="1" panose="000000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https://www.littlescholarsllc.com/at/ur-summer-youth-programs/"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jpeg" Type="http://schemas.openxmlformats.org/officeDocument/2006/relationships/image"/><Relationship Id="rId4" Target="../media/image1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 Id="rId4" Target="mailto:nbrown@littlescholarsllc.com" TargetMode="External" Type="http://schemas.openxmlformats.org/officeDocument/2006/relationships/hyperlink"/><Relationship Id="rId5" Target="mailto:jwillia7@richmond.edu" TargetMode="External" Type="http://schemas.openxmlformats.org/officeDocument/2006/relationships/hyperlink"/><Relationship Id="rId6" Target="mailto:urhr@richmond.edu"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5400000">
            <a:off x="16446933" y="-19514"/>
            <a:ext cx="869053" cy="1860582"/>
            <a:chOff x="0" y="0"/>
            <a:chExt cx="228886" cy="490030"/>
          </a:xfrm>
        </p:grpSpPr>
        <p:sp>
          <p:nvSpPr>
            <p:cNvPr name="Freeform 3" id="3"/>
            <p:cNvSpPr/>
            <p:nvPr/>
          </p:nvSpPr>
          <p:spPr>
            <a:xfrm flipH="false" flipV="false" rot="0">
              <a:off x="0" y="0"/>
              <a:ext cx="228886" cy="490030"/>
            </a:xfrm>
            <a:custGeom>
              <a:avLst/>
              <a:gdLst/>
              <a:ahLst/>
              <a:cxnLst/>
              <a:rect r="r" b="b" t="t" l="l"/>
              <a:pathLst>
                <a:path h="490030" w="228886">
                  <a:moveTo>
                    <a:pt x="114443" y="0"/>
                  </a:moveTo>
                  <a:lnTo>
                    <a:pt x="114443" y="0"/>
                  </a:lnTo>
                  <a:cubicBezTo>
                    <a:pt x="144795" y="0"/>
                    <a:pt x="173904" y="12057"/>
                    <a:pt x="195367" y="33520"/>
                  </a:cubicBezTo>
                  <a:cubicBezTo>
                    <a:pt x="216829" y="54982"/>
                    <a:pt x="228886" y="84091"/>
                    <a:pt x="228886" y="114443"/>
                  </a:cubicBezTo>
                  <a:lnTo>
                    <a:pt x="228886" y="375587"/>
                  </a:lnTo>
                  <a:cubicBezTo>
                    <a:pt x="228886" y="405939"/>
                    <a:pt x="216829" y="435048"/>
                    <a:pt x="195367" y="456510"/>
                  </a:cubicBezTo>
                  <a:cubicBezTo>
                    <a:pt x="173904" y="477972"/>
                    <a:pt x="144795" y="490030"/>
                    <a:pt x="114443" y="490030"/>
                  </a:cubicBezTo>
                  <a:lnTo>
                    <a:pt x="114443" y="490030"/>
                  </a:lnTo>
                  <a:cubicBezTo>
                    <a:pt x="84091" y="490030"/>
                    <a:pt x="54982" y="477972"/>
                    <a:pt x="33520" y="456510"/>
                  </a:cubicBezTo>
                  <a:cubicBezTo>
                    <a:pt x="12057" y="435048"/>
                    <a:pt x="0" y="405939"/>
                    <a:pt x="0" y="375587"/>
                  </a:cubicBezTo>
                  <a:lnTo>
                    <a:pt x="0" y="114443"/>
                  </a:lnTo>
                  <a:cubicBezTo>
                    <a:pt x="0" y="84091"/>
                    <a:pt x="12057" y="54982"/>
                    <a:pt x="33520" y="33520"/>
                  </a:cubicBezTo>
                  <a:cubicBezTo>
                    <a:pt x="54982" y="12057"/>
                    <a:pt x="84091" y="0"/>
                    <a:pt x="114443" y="0"/>
                  </a:cubicBezTo>
                  <a:close/>
                </a:path>
              </a:pathLst>
            </a:custGeom>
            <a:solidFill>
              <a:srgbClr val="000000">
                <a:alpha val="0"/>
              </a:srgbClr>
            </a:solidFill>
            <a:ln w="9525" cap="rnd">
              <a:solidFill>
                <a:srgbClr val="1351AA"/>
              </a:solidFill>
              <a:prstDash val="solid"/>
              <a:round/>
            </a:ln>
          </p:spPr>
        </p:sp>
        <p:sp>
          <p:nvSpPr>
            <p:cNvPr name="TextBox 4" id="4"/>
            <p:cNvSpPr txBox="true"/>
            <p:nvPr/>
          </p:nvSpPr>
          <p:spPr>
            <a:xfrm>
              <a:off x="0" y="-9525"/>
              <a:ext cx="228886" cy="499555"/>
            </a:xfrm>
            <a:prstGeom prst="rect">
              <a:avLst/>
            </a:prstGeom>
          </p:spPr>
          <p:txBody>
            <a:bodyPr anchor="ctr" rtlCol="false" tIns="50800" lIns="50800" bIns="50800" rIns="50800"/>
            <a:lstStyle/>
            <a:p>
              <a:pPr algn="ctr">
                <a:lnSpc>
                  <a:spcPts val="3049"/>
                </a:lnSpc>
              </a:pPr>
            </a:p>
          </p:txBody>
        </p:sp>
      </p:grpSp>
      <p:sp>
        <p:nvSpPr>
          <p:cNvPr name="TextBox 5" id="5"/>
          <p:cNvSpPr txBox="true"/>
          <p:nvPr/>
        </p:nvSpPr>
        <p:spPr>
          <a:xfrm rot="0">
            <a:off x="206993" y="192049"/>
            <a:ext cx="14647207" cy="3528782"/>
          </a:xfrm>
          <a:prstGeom prst="rect">
            <a:avLst/>
          </a:prstGeom>
        </p:spPr>
        <p:txBody>
          <a:bodyPr anchor="t" rtlCol="false" tIns="0" lIns="0" bIns="0" rIns="0">
            <a:spAutoFit/>
          </a:bodyPr>
          <a:lstStyle/>
          <a:p>
            <a:pPr algn="l">
              <a:lnSpc>
                <a:spcPts val="26428"/>
              </a:lnSpc>
            </a:pPr>
            <a:r>
              <a:rPr lang="en-US" sz="26428" spc="-1453" b="true">
                <a:solidFill>
                  <a:srgbClr val="003257"/>
                </a:solidFill>
                <a:latin typeface="Aileron Heavy"/>
                <a:ea typeface="Aileron Heavy"/>
                <a:cs typeface="Aileron Heavy"/>
                <a:sym typeface="Aileron Heavy"/>
              </a:rPr>
              <a:t>Summer</a:t>
            </a:r>
          </a:p>
        </p:txBody>
      </p:sp>
      <p:sp>
        <p:nvSpPr>
          <p:cNvPr name="TextBox 6" id="6"/>
          <p:cNvSpPr txBox="true"/>
          <p:nvPr/>
        </p:nvSpPr>
        <p:spPr>
          <a:xfrm rot="0">
            <a:off x="6324621" y="3065851"/>
            <a:ext cx="11963379" cy="3528060"/>
          </a:xfrm>
          <a:prstGeom prst="rect">
            <a:avLst/>
          </a:prstGeom>
        </p:spPr>
        <p:txBody>
          <a:bodyPr anchor="t" rtlCol="false" tIns="0" lIns="0" bIns="0" rIns="0">
            <a:spAutoFit/>
          </a:bodyPr>
          <a:lstStyle/>
          <a:p>
            <a:pPr algn="l" marL="0" indent="0" lvl="0">
              <a:lnSpc>
                <a:spcPts val="26400"/>
              </a:lnSpc>
              <a:spcBef>
                <a:spcPct val="0"/>
              </a:spcBef>
            </a:pPr>
            <a:r>
              <a:rPr lang="en-US" b="true" sz="26400" spc="-1452">
                <a:solidFill>
                  <a:srgbClr val="003257"/>
                </a:solidFill>
                <a:latin typeface="Aileron Heavy"/>
                <a:ea typeface="Aileron Heavy"/>
                <a:cs typeface="Aileron Heavy"/>
                <a:sym typeface="Aileron Heavy"/>
              </a:rPr>
              <a:t>Camps</a:t>
            </a:r>
          </a:p>
        </p:txBody>
      </p:sp>
      <p:sp>
        <p:nvSpPr>
          <p:cNvPr name="Freeform 7" id="7"/>
          <p:cNvSpPr/>
          <p:nvPr/>
        </p:nvSpPr>
        <p:spPr>
          <a:xfrm flipH="false" flipV="false" rot="0">
            <a:off x="-597532" y="4732222"/>
            <a:ext cx="10155943" cy="6578616"/>
          </a:xfrm>
          <a:custGeom>
            <a:avLst/>
            <a:gdLst/>
            <a:ahLst/>
            <a:cxnLst/>
            <a:rect r="r" b="b" t="t" l="l"/>
            <a:pathLst>
              <a:path h="6578616" w="10155943">
                <a:moveTo>
                  <a:pt x="0" y="0"/>
                </a:moveTo>
                <a:lnTo>
                  <a:pt x="10155943" y="0"/>
                </a:lnTo>
                <a:lnTo>
                  <a:pt x="10155943" y="6578616"/>
                </a:lnTo>
                <a:lnTo>
                  <a:pt x="0" y="6578616"/>
                </a:lnTo>
                <a:lnTo>
                  <a:pt x="0" y="0"/>
                </a:lnTo>
                <a:close/>
              </a:path>
            </a:pathLst>
          </a:custGeom>
          <a:blipFill>
            <a:blip r:embed="rId2"/>
            <a:stretch>
              <a:fillRect l="0" t="-1365" r="0" b="-1365"/>
            </a:stretch>
          </a:blipFill>
        </p:spPr>
      </p:sp>
      <p:sp>
        <p:nvSpPr>
          <p:cNvPr name="Freeform 8" id="8"/>
          <p:cNvSpPr/>
          <p:nvPr/>
        </p:nvSpPr>
        <p:spPr>
          <a:xfrm flipH="false" flipV="false" rot="0">
            <a:off x="10005593" y="7637651"/>
            <a:ext cx="5260440" cy="2649349"/>
          </a:xfrm>
          <a:custGeom>
            <a:avLst/>
            <a:gdLst/>
            <a:ahLst/>
            <a:cxnLst/>
            <a:rect r="r" b="b" t="t" l="l"/>
            <a:pathLst>
              <a:path h="2649349" w="5260440">
                <a:moveTo>
                  <a:pt x="0" y="0"/>
                </a:moveTo>
                <a:lnTo>
                  <a:pt x="5260440" y="0"/>
                </a:lnTo>
                <a:lnTo>
                  <a:pt x="5260440" y="2649349"/>
                </a:lnTo>
                <a:lnTo>
                  <a:pt x="0" y="26493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5266033" y="7292802"/>
            <a:ext cx="3230853" cy="2994198"/>
          </a:xfrm>
          <a:custGeom>
            <a:avLst/>
            <a:gdLst/>
            <a:ahLst/>
            <a:cxnLst/>
            <a:rect r="r" b="b" t="t" l="l"/>
            <a:pathLst>
              <a:path h="2994198" w="3230853">
                <a:moveTo>
                  <a:pt x="0" y="0"/>
                </a:moveTo>
                <a:lnTo>
                  <a:pt x="3230853" y="0"/>
                </a:lnTo>
                <a:lnTo>
                  <a:pt x="3230853" y="2994198"/>
                </a:lnTo>
                <a:lnTo>
                  <a:pt x="0" y="2994198"/>
                </a:lnTo>
                <a:lnTo>
                  <a:pt x="0" y="0"/>
                </a:lnTo>
                <a:close/>
              </a:path>
            </a:pathLst>
          </a:custGeom>
          <a:blipFill>
            <a:blip r:embed="rId5"/>
            <a:stretch>
              <a:fillRect l="0" t="0" r="0" b="0"/>
            </a:stretch>
          </a:blipFill>
        </p:spPr>
      </p:sp>
      <p:sp>
        <p:nvSpPr>
          <p:cNvPr name="TextBox 10" id="10"/>
          <p:cNvSpPr txBox="true"/>
          <p:nvPr/>
        </p:nvSpPr>
        <p:spPr>
          <a:xfrm rot="0">
            <a:off x="16244690" y="748851"/>
            <a:ext cx="1273538" cy="390525"/>
          </a:xfrm>
          <a:prstGeom prst="rect">
            <a:avLst/>
          </a:prstGeom>
        </p:spPr>
        <p:txBody>
          <a:bodyPr anchor="t" rtlCol="false" tIns="0" lIns="0" bIns="0" rIns="0">
            <a:spAutoFit/>
          </a:bodyPr>
          <a:lstStyle/>
          <a:p>
            <a:pPr algn="ctr" marL="0" indent="0" lvl="0">
              <a:lnSpc>
                <a:spcPts val="2700"/>
              </a:lnSpc>
              <a:spcBef>
                <a:spcPct val="0"/>
              </a:spcBef>
            </a:pPr>
            <a:r>
              <a:rPr lang="en-US" b="true" sz="3000">
                <a:solidFill>
                  <a:srgbClr val="003257"/>
                </a:solidFill>
                <a:latin typeface="Work Sans Bold"/>
                <a:ea typeface="Work Sans Bold"/>
                <a:cs typeface="Work Sans Bold"/>
                <a:sym typeface="Work Sans Bold"/>
              </a:rPr>
              <a:t>2026</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3257"/>
        </a:solidFill>
      </p:bgPr>
    </p:bg>
    <p:spTree>
      <p:nvGrpSpPr>
        <p:cNvPr id="1" name=""/>
        <p:cNvGrpSpPr/>
        <p:nvPr/>
      </p:nvGrpSpPr>
      <p:grpSpPr>
        <a:xfrm>
          <a:off x="0" y="0"/>
          <a:ext cx="0" cy="0"/>
          <a:chOff x="0" y="0"/>
          <a:chExt cx="0" cy="0"/>
        </a:xfrm>
      </p:grpSpPr>
      <p:grpSp>
        <p:nvGrpSpPr>
          <p:cNvPr name="Group 2" id="2"/>
          <p:cNvGrpSpPr/>
          <p:nvPr/>
        </p:nvGrpSpPr>
        <p:grpSpPr>
          <a:xfrm rot="0">
            <a:off x="10462865" y="2286000"/>
            <a:ext cx="6492139" cy="6580037"/>
            <a:chOff x="0" y="0"/>
            <a:chExt cx="16972913" cy="17202712"/>
          </a:xfrm>
        </p:grpSpPr>
        <p:sp>
          <p:nvSpPr>
            <p:cNvPr name="Freeform 3" id="3"/>
            <p:cNvSpPr/>
            <p:nvPr/>
          </p:nvSpPr>
          <p:spPr>
            <a:xfrm flipH="false" flipV="false" rot="0">
              <a:off x="0" y="0"/>
              <a:ext cx="16972913" cy="17202713"/>
            </a:xfrm>
            <a:custGeom>
              <a:avLst/>
              <a:gdLst/>
              <a:ahLst/>
              <a:cxnLst/>
              <a:rect r="r" b="b" t="t" l="l"/>
              <a:pathLst>
                <a:path h="17202713" w="16972913">
                  <a:moveTo>
                    <a:pt x="8486449" y="0"/>
                  </a:moveTo>
                  <a:lnTo>
                    <a:pt x="8486466" y="0"/>
                  </a:lnTo>
                  <a:cubicBezTo>
                    <a:pt x="13173402" y="1"/>
                    <a:pt x="16972913" y="3850956"/>
                    <a:pt x="16972913" y="8601349"/>
                  </a:cubicBezTo>
                  <a:lnTo>
                    <a:pt x="16972913" y="17202713"/>
                  </a:lnTo>
                  <a:lnTo>
                    <a:pt x="0" y="17202713"/>
                  </a:lnTo>
                  <a:lnTo>
                    <a:pt x="0" y="8601349"/>
                  </a:lnTo>
                  <a:cubicBezTo>
                    <a:pt x="0" y="3850955"/>
                    <a:pt x="3799513" y="0"/>
                    <a:pt x="8486449" y="0"/>
                  </a:cubicBezTo>
                  <a:close/>
                </a:path>
              </a:pathLst>
            </a:custGeom>
            <a:blipFill>
              <a:blip r:embed="rId2"/>
              <a:stretch>
                <a:fillRect l="0" t="-15855" r="0" b="-15855"/>
              </a:stretch>
            </a:blipFill>
          </p:spPr>
        </p:sp>
      </p:grpSp>
      <p:sp>
        <p:nvSpPr>
          <p:cNvPr name="TextBox 4" id="4"/>
          <p:cNvSpPr txBox="true"/>
          <p:nvPr/>
        </p:nvSpPr>
        <p:spPr>
          <a:xfrm rot="0">
            <a:off x="447964" y="535939"/>
            <a:ext cx="17392072" cy="1397636"/>
          </a:xfrm>
          <a:prstGeom prst="rect">
            <a:avLst/>
          </a:prstGeom>
        </p:spPr>
        <p:txBody>
          <a:bodyPr anchor="t" rtlCol="false" tIns="0" lIns="0" bIns="0" rIns="0">
            <a:spAutoFit/>
          </a:bodyPr>
          <a:lstStyle/>
          <a:p>
            <a:pPr algn="l">
              <a:lnSpc>
                <a:spcPts val="10400"/>
              </a:lnSpc>
            </a:pPr>
            <a:r>
              <a:rPr lang="en-US" sz="10400" spc="-572" b="true">
                <a:solidFill>
                  <a:srgbClr val="E3E2DE"/>
                </a:solidFill>
                <a:latin typeface="Aileron Heavy"/>
                <a:ea typeface="Aileron Heavy"/>
                <a:cs typeface="Aileron Heavy"/>
                <a:sym typeface="Aileron Heavy"/>
              </a:rPr>
              <a:t>When School’s Out, We’re In! </a:t>
            </a:r>
          </a:p>
        </p:txBody>
      </p:sp>
      <p:sp>
        <p:nvSpPr>
          <p:cNvPr name="TextBox 5" id="5"/>
          <p:cNvSpPr txBox="true"/>
          <p:nvPr/>
        </p:nvSpPr>
        <p:spPr>
          <a:xfrm rot="0">
            <a:off x="850034" y="6588722"/>
            <a:ext cx="8754078" cy="2000250"/>
          </a:xfrm>
          <a:prstGeom prst="rect">
            <a:avLst/>
          </a:prstGeom>
        </p:spPr>
        <p:txBody>
          <a:bodyPr anchor="t" rtlCol="false" tIns="0" lIns="0" bIns="0" rIns="0">
            <a:spAutoFit/>
          </a:bodyPr>
          <a:lstStyle/>
          <a:p>
            <a:pPr algn="ctr">
              <a:lnSpc>
                <a:spcPts val="2637"/>
              </a:lnSpc>
            </a:pPr>
            <a:r>
              <a:rPr lang="en-US" sz="2198">
                <a:solidFill>
                  <a:srgbClr val="E3E2DE"/>
                </a:solidFill>
                <a:latin typeface="Aileron"/>
                <a:ea typeface="Aileron"/>
                <a:cs typeface="Aileron"/>
                <a:sym typeface="Aileron"/>
              </a:rPr>
              <a:t>Little Scholars delivers top-tier enrichment programs to school districts and independent schools throughout the US. We tailor our program to individual needs and interests because every child and school community is unique. We pride ourselves in providing world-class customer service by anticipating our customers' needs.</a:t>
            </a:r>
          </a:p>
          <a:p>
            <a:pPr algn="ctr" marL="0" indent="0" lvl="1">
              <a:lnSpc>
                <a:spcPts val="2637"/>
              </a:lnSpc>
            </a:pPr>
          </a:p>
        </p:txBody>
      </p:sp>
      <p:sp>
        <p:nvSpPr>
          <p:cNvPr name="TextBox 6" id="6"/>
          <p:cNvSpPr txBox="true"/>
          <p:nvPr/>
        </p:nvSpPr>
        <p:spPr>
          <a:xfrm rot="0">
            <a:off x="1028700" y="2753360"/>
            <a:ext cx="9030550" cy="2390140"/>
          </a:xfrm>
          <a:prstGeom prst="rect">
            <a:avLst/>
          </a:prstGeom>
        </p:spPr>
        <p:txBody>
          <a:bodyPr anchor="t" rtlCol="false" tIns="0" lIns="0" bIns="0" rIns="0">
            <a:spAutoFit/>
          </a:bodyPr>
          <a:lstStyle/>
          <a:p>
            <a:pPr algn="ctr">
              <a:lnSpc>
                <a:spcPts val="4759"/>
              </a:lnSpc>
            </a:pPr>
            <a:r>
              <a:rPr lang="en-US" sz="3399">
                <a:solidFill>
                  <a:srgbClr val="E3E2DE"/>
                </a:solidFill>
                <a:latin typeface="Aileron"/>
                <a:ea typeface="Aileron"/>
                <a:cs typeface="Aileron"/>
                <a:sym typeface="Aileron"/>
              </a:rPr>
              <a:t>Little Scholars has proudly partnered with The University of Richmond for the past 16 summers and we are excited for another great year!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5541372" y="2846746"/>
            <a:ext cx="4876851" cy="6964004"/>
            <a:chOff x="0" y="0"/>
            <a:chExt cx="12749938" cy="18206546"/>
          </a:xfrm>
        </p:grpSpPr>
        <p:sp>
          <p:nvSpPr>
            <p:cNvPr name="Freeform 3" id="3"/>
            <p:cNvSpPr/>
            <p:nvPr/>
          </p:nvSpPr>
          <p:spPr>
            <a:xfrm flipH="false" flipV="false" rot="0">
              <a:off x="0" y="0"/>
              <a:ext cx="12749938" cy="18206546"/>
            </a:xfrm>
            <a:custGeom>
              <a:avLst/>
              <a:gdLst/>
              <a:ahLst/>
              <a:cxnLst/>
              <a:rect r="r" b="b" t="t" l="l"/>
              <a:pathLst>
                <a:path h="18206546" w="12749938">
                  <a:moveTo>
                    <a:pt x="11693193" y="2003457"/>
                  </a:moveTo>
                  <a:lnTo>
                    <a:pt x="11509478" y="2003457"/>
                  </a:lnTo>
                  <a:lnTo>
                    <a:pt x="11509478" y="1798001"/>
                  </a:lnTo>
                  <a:cubicBezTo>
                    <a:pt x="11509478" y="1321141"/>
                    <a:pt x="11376821" y="863812"/>
                    <a:pt x="11140687" y="526621"/>
                  </a:cubicBezTo>
                  <a:cubicBezTo>
                    <a:pt x="10904555" y="189430"/>
                    <a:pt x="10584290" y="-1"/>
                    <a:pt x="10250347" y="0"/>
                  </a:cubicBezTo>
                  <a:lnTo>
                    <a:pt x="2499590" y="0"/>
                  </a:lnTo>
                  <a:cubicBezTo>
                    <a:pt x="2165648" y="0"/>
                    <a:pt x="1845383" y="189431"/>
                    <a:pt x="1609250" y="526622"/>
                  </a:cubicBezTo>
                  <a:cubicBezTo>
                    <a:pt x="1373117" y="863812"/>
                    <a:pt x="1240459" y="1321141"/>
                    <a:pt x="1240459" y="1798001"/>
                  </a:cubicBezTo>
                  <a:lnTo>
                    <a:pt x="1240459" y="2003457"/>
                  </a:lnTo>
                  <a:lnTo>
                    <a:pt x="1056744" y="2003457"/>
                  </a:lnTo>
                  <a:cubicBezTo>
                    <a:pt x="776478" y="2003457"/>
                    <a:pt x="507691" y="2162440"/>
                    <a:pt x="309513" y="2445433"/>
                  </a:cubicBezTo>
                  <a:cubicBezTo>
                    <a:pt x="111335" y="2728426"/>
                    <a:pt x="0" y="3112247"/>
                    <a:pt x="0" y="3512459"/>
                  </a:cubicBezTo>
                  <a:lnTo>
                    <a:pt x="0" y="14694088"/>
                  </a:lnTo>
                  <a:cubicBezTo>
                    <a:pt x="0" y="15094299"/>
                    <a:pt x="111335" y="15478120"/>
                    <a:pt x="309513" y="15761112"/>
                  </a:cubicBezTo>
                  <a:cubicBezTo>
                    <a:pt x="507691" y="16044104"/>
                    <a:pt x="776478" y="16203089"/>
                    <a:pt x="1056744" y="16203087"/>
                  </a:cubicBezTo>
                  <a:lnTo>
                    <a:pt x="1240459" y="16203087"/>
                  </a:lnTo>
                  <a:lnTo>
                    <a:pt x="1240459" y="16408544"/>
                  </a:lnTo>
                  <a:cubicBezTo>
                    <a:pt x="1240460" y="17401553"/>
                    <a:pt x="1804192" y="18206546"/>
                    <a:pt x="2499590" y="18206546"/>
                  </a:cubicBezTo>
                  <a:lnTo>
                    <a:pt x="10250347" y="18206546"/>
                  </a:lnTo>
                  <a:cubicBezTo>
                    <a:pt x="10584290" y="18206546"/>
                    <a:pt x="10904555" y="18017114"/>
                    <a:pt x="11140687" y="17679925"/>
                  </a:cubicBezTo>
                  <a:cubicBezTo>
                    <a:pt x="11376820" y="17342734"/>
                    <a:pt x="11509478" y="16885405"/>
                    <a:pt x="11509478" y="16408544"/>
                  </a:cubicBezTo>
                  <a:lnTo>
                    <a:pt x="11509478" y="16203087"/>
                  </a:lnTo>
                  <a:lnTo>
                    <a:pt x="11693193" y="16203087"/>
                  </a:lnTo>
                  <a:cubicBezTo>
                    <a:pt x="11973460" y="16203087"/>
                    <a:pt x="12242247" y="16044104"/>
                    <a:pt x="12440425" y="15761111"/>
                  </a:cubicBezTo>
                  <a:cubicBezTo>
                    <a:pt x="12638602" y="15478120"/>
                    <a:pt x="12749938" y="15094299"/>
                    <a:pt x="12749938" y="14694088"/>
                  </a:cubicBezTo>
                  <a:lnTo>
                    <a:pt x="12749938" y="3512459"/>
                  </a:lnTo>
                  <a:cubicBezTo>
                    <a:pt x="12749938" y="3112247"/>
                    <a:pt x="12638602" y="2728426"/>
                    <a:pt x="12440425" y="2445433"/>
                  </a:cubicBezTo>
                  <a:cubicBezTo>
                    <a:pt x="12242247" y="2162441"/>
                    <a:pt x="11973460" y="2003457"/>
                    <a:pt x="11693193" y="2003457"/>
                  </a:cubicBezTo>
                  <a:close/>
                </a:path>
              </a:pathLst>
            </a:custGeom>
            <a:blipFill>
              <a:blip r:embed="rId2"/>
              <a:stretch>
                <a:fillRect l="-21398" t="0" r="-21398" b="0"/>
              </a:stretch>
            </a:blipFill>
          </p:spPr>
        </p:sp>
      </p:grpSp>
      <p:grpSp>
        <p:nvGrpSpPr>
          <p:cNvPr name="Group 4" id="4"/>
          <p:cNvGrpSpPr/>
          <p:nvPr/>
        </p:nvGrpSpPr>
        <p:grpSpPr>
          <a:xfrm rot="0">
            <a:off x="476250" y="2846746"/>
            <a:ext cx="4876851" cy="6964004"/>
            <a:chOff x="0" y="0"/>
            <a:chExt cx="12749938" cy="18206546"/>
          </a:xfrm>
        </p:grpSpPr>
        <p:sp>
          <p:nvSpPr>
            <p:cNvPr name="Freeform 5" id="5"/>
            <p:cNvSpPr/>
            <p:nvPr/>
          </p:nvSpPr>
          <p:spPr>
            <a:xfrm flipH="false" flipV="false" rot="0">
              <a:off x="0" y="0"/>
              <a:ext cx="12749938" cy="18206546"/>
            </a:xfrm>
            <a:custGeom>
              <a:avLst/>
              <a:gdLst/>
              <a:ahLst/>
              <a:cxnLst/>
              <a:rect r="r" b="b" t="t" l="l"/>
              <a:pathLst>
                <a:path h="18206546" w="12749938">
                  <a:moveTo>
                    <a:pt x="11693193" y="2003457"/>
                  </a:moveTo>
                  <a:lnTo>
                    <a:pt x="11509478" y="2003457"/>
                  </a:lnTo>
                  <a:lnTo>
                    <a:pt x="11509478" y="1798001"/>
                  </a:lnTo>
                  <a:cubicBezTo>
                    <a:pt x="11509478" y="1321141"/>
                    <a:pt x="11376821" y="863812"/>
                    <a:pt x="11140687" y="526621"/>
                  </a:cubicBezTo>
                  <a:cubicBezTo>
                    <a:pt x="10904555" y="189430"/>
                    <a:pt x="10584290" y="-1"/>
                    <a:pt x="10250347" y="0"/>
                  </a:cubicBezTo>
                  <a:lnTo>
                    <a:pt x="2499590" y="0"/>
                  </a:lnTo>
                  <a:cubicBezTo>
                    <a:pt x="2165648" y="0"/>
                    <a:pt x="1845383" y="189431"/>
                    <a:pt x="1609250" y="526622"/>
                  </a:cubicBezTo>
                  <a:cubicBezTo>
                    <a:pt x="1373117" y="863812"/>
                    <a:pt x="1240459" y="1321141"/>
                    <a:pt x="1240459" y="1798001"/>
                  </a:cubicBezTo>
                  <a:lnTo>
                    <a:pt x="1240459" y="2003457"/>
                  </a:lnTo>
                  <a:lnTo>
                    <a:pt x="1056744" y="2003457"/>
                  </a:lnTo>
                  <a:cubicBezTo>
                    <a:pt x="776478" y="2003457"/>
                    <a:pt x="507691" y="2162440"/>
                    <a:pt x="309513" y="2445433"/>
                  </a:cubicBezTo>
                  <a:cubicBezTo>
                    <a:pt x="111335" y="2728426"/>
                    <a:pt x="0" y="3112247"/>
                    <a:pt x="0" y="3512459"/>
                  </a:cubicBezTo>
                  <a:lnTo>
                    <a:pt x="0" y="14694088"/>
                  </a:lnTo>
                  <a:cubicBezTo>
                    <a:pt x="0" y="15094299"/>
                    <a:pt x="111335" y="15478120"/>
                    <a:pt x="309513" y="15761112"/>
                  </a:cubicBezTo>
                  <a:cubicBezTo>
                    <a:pt x="507691" y="16044104"/>
                    <a:pt x="776478" y="16203089"/>
                    <a:pt x="1056744" y="16203087"/>
                  </a:cubicBezTo>
                  <a:lnTo>
                    <a:pt x="1240459" y="16203087"/>
                  </a:lnTo>
                  <a:lnTo>
                    <a:pt x="1240459" y="16408544"/>
                  </a:lnTo>
                  <a:cubicBezTo>
                    <a:pt x="1240460" y="17401553"/>
                    <a:pt x="1804192" y="18206546"/>
                    <a:pt x="2499590" y="18206546"/>
                  </a:cubicBezTo>
                  <a:lnTo>
                    <a:pt x="10250347" y="18206546"/>
                  </a:lnTo>
                  <a:cubicBezTo>
                    <a:pt x="10584290" y="18206546"/>
                    <a:pt x="10904555" y="18017114"/>
                    <a:pt x="11140687" y="17679925"/>
                  </a:cubicBezTo>
                  <a:cubicBezTo>
                    <a:pt x="11376820" y="17342734"/>
                    <a:pt x="11509478" y="16885405"/>
                    <a:pt x="11509478" y="16408544"/>
                  </a:cubicBezTo>
                  <a:lnTo>
                    <a:pt x="11509478" y="16203087"/>
                  </a:lnTo>
                  <a:lnTo>
                    <a:pt x="11693193" y="16203087"/>
                  </a:lnTo>
                  <a:cubicBezTo>
                    <a:pt x="11973460" y="16203087"/>
                    <a:pt x="12242247" y="16044104"/>
                    <a:pt x="12440425" y="15761111"/>
                  </a:cubicBezTo>
                  <a:cubicBezTo>
                    <a:pt x="12638602" y="15478120"/>
                    <a:pt x="12749938" y="15094299"/>
                    <a:pt x="12749938" y="14694088"/>
                  </a:cubicBezTo>
                  <a:lnTo>
                    <a:pt x="12749938" y="3512459"/>
                  </a:lnTo>
                  <a:cubicBezTo>
                    <a:pt x="12749938" y="3112247"/>
                    <a:pt x="12638602" y="2728426"/>
                    <a:pt x="12440425" y="2445433"/>
                  </a:cubicBezTo>
                  <a:cubicBezTo>
                    <a:pt x="12242247" y="2162441"/>
                    <a:pt x="11973460" y="2003457"/>
                    <a:pt x="11693193" y="2003457"/>
                  </a:cubicBezTo>
                  <a:close/>
                </a:path>
              </a:pathLst>
            </a:custGeom>
            <a:blipFill>
              <a:blip r:embed="rId3"/>
              <a:stretch>
                <a:fillRect l="-57292" t="0" r="-57292" b="0"/>
              </a:stretch>
            </a:blipFill>
          </p:spPr>
        </p:sp>
      </p:grpSp>
      <p:sp>
        <p:nvSpPr>
          <p:cNvPr name="TextBox 6" id="6"/>
          <p:cNvSpPr txBox="true"/>
          <p:nvPr/>
        </p:nvSpPr>
        <p:spPr>
          <a:xfrm rot="0">
            <a:off x="476250" y="276225"/>
            <a:ext cx="8667750" cy="2009775"/>
          </a:xfrm>
          <a:prstGeom prst="rect">
            <a:avLst/>
          </a:prstGeom>
        </p:spPr>
        <p:txBody>
          <a:bodyPr anchor="t" rtlCol="false" tIns="0" lIns="0" bIns="0" rIns="0">
            <a:spAutoFit/>
          </a:bodyPr>
          <a:lstStyle/>
          <a:p>
            <a:pPr algn="l">
              <a:lnSpc>
                <a:spcPts val="15000"/>
              </a:lnSpc>
            </a:pPr>
            <a:r>
              <a:rPr lang="en-US" b="true" sz="15000" spc="-825">
                <a:solidFill>
                  <a:srgbClr val="003257"/>
                </a:solidFill>
                <a:latin typeface="Aileron Heavy"/>
                <a:ea typeface="Aileron Heavy"/>
                <a:cs typeface="Aileron Heavy"/>
                <a:sym typeface="Aileron Heavy"/>
              </a:rPr>
              <a:t>Eligibility</a:t>
            </a:r>
          </a:p>
        </p:txBody>
      </p:sp>
      <p:sp>
        <p:nvSpPr>
          <p:cNvPr name="TextBox 7" id="7"/>
          <p:cNvSpPr txBox="true"/>
          <p:nvPr/>
        </p:nvSpPr>
        <p:spPr>
          <a:xfrm rot="0">
            <a:off x="10766489" y="608723"/>
            <a:ext cx="7309309" cy="9010650"/>
          </a:xfrm>
          <a:prstGeom prst="rect">
            <a:avLst/>
          </a:prstGeom>
        </p:spPr>
        <p:txBody>
          <a:bodyPr anchor="t" rtlCol="false" tIns="0" lIns="0" bIns="0" rIns="0">
            <a:spAutoFit/>
          </a:bodyPr>
          <a:lstStyle/>
          <a:p>
            <a:pPr algn="just">
              <a:lnSpc>
                <a:spcPts val="2639"/>
              </a:lnSpc>
            </a:pPr>
            <a:r>
              <a:rPr lang="en-US" sz="2199">
                <a:solidFill>
                  <a:srgbClr val="003257"/>
                </a:solidFill>
                <a:latin typeface="Work Sans"/>
                <a:ea typeface="Work Sans"/>
                <a:cs typeface="Work Sans"/>
                <a:sym typeface="Work Sans"/>
              </a:rPr>
              <a:t>Camps are free for full-time employees, but registration for each child is required.</a:t>
            </a:r>
          </a:p>
          <a:p>
            <a:pPr algn="just">
              <a:lnSpc>
                <a:spcPts val="2639"/>
              </a:lnSpc>
            </a:pPr>
          </a:p>
          <a:p>
            <a:pPr algn="just">
              <a:lnSpc>
                <a:spcPts val="2639"/>
              </a:lnSpc>
            </a:pPr>
            <a:r>
              <a:rPr lang="en-US" sz="2199">
                <a:solidFill>
                  <a:srgbClr val="003257"/>
                </a:solidFill>
                <a:latin typeface="Work Sans"/>
                <a:ea typeface="Work Sans"/>
                <a:cs typeface="Work Sans"/>
                <a:sym typeface="Work Sans"/>
              </a:rPr>
              <a:t>Employees must use their own name and University email address for registration. Spouse name and/or personal email accounts cannot be processed.</a:t>
            </a:r>
          </a:p>
          <a:p>
            <a:pPr algn="just">
              <a:lnSpc>
                <a:spcPts val="2639"/>
              </a:lnSpc>
            </a:pPr>
          </a:p>
          <a:p>
            <a:pPr algn="just">
              <a:lnSpc>
                <a:spcPts val="2639"/>
              </a:lnSpc>
            </a:pPr>
            <a:r>
              <a:rPr lang="en-US" sz="2199">
                <a:solidFill>
                  <a:srgbClr val="003257"/>
                </a:solidFill>
                <a:latin typeface="Work Sans"/>
                <a:ea typeface="Work Sans"/>
                <a:cs typeface="Work Sans"/>
                <a:sym typeface="Work Sans"/>
              </a:rPr>
              <a:t>Employee's eligible dependents must be verified and listed in Workday by Monday, February 9</a:t>
            </a:r>
            <a:r>
              <a:rPr lang="en-US" sz="2199">
                <a:solidFill>
                  <a:srgbClr val="003257"/>
                </a:solidFill>
                <a:latin typeface="Work Sans"/>
                <a:ea typeface="Work Sans"/>
                <a:cs typeface="Work Sans"/>
                <a:sym typeface="Work Sans"/>
              </a:rPr>
              <a:t>th</a:t>
            </a:r>
            <a:r>
              <a:rPr lang="en-US" sz="2199">
                <a:solidFill>
                  <a:srgbClr val="003257"/>
                </a:solidFill>
                <a:latin typeface="Work Sans"/>
                <a:ea typeface="Work Sans"/>
                <a:cs typeface="Work Sans"/>
                <a:sym typeface="Work Sans"/>
              </a:rPr>
              <a:t> in order to enroll in camps. Enrollment will not be processed without the required documentation. </a:t>
            </a:r>
          </a:p>
          <a:p>
            <a:pPr algn="just">
              <a:lnSpc>
                <a:spcPts val="2639"/>
              </a:lnSpc>
            </a:pPr>
          </a:p>
          <a:p>
            <a:pPr algn="just">
              <a:lnSpc>
                <a:spcPts val="2639"/>
              </a:lnSpc>
            </a:pPr>
            <a:r>
              <a:rPr lang="en-US" sz="2199">
                <a:solidFill>
                  <a:srgbClr val="003257"/>
                </a:solidFill>
                <a:latin typeface="Work Sans"/>
                <a:ea typeface="Work Sans"/>
                <a:cs typeface="Work Sans"/>
                <a:sym typeface="Work Sans"/>
              </a:rPr>
              <a:t>Registration is through the Little Scholars portal - URHR does not manage camp registration.</a:t>
            </a:r>
          </a:p>
          <a:p>
            <a:pPr algn="just">
              <a:lnSpc>
                <a:spcPts val="2639"/>
              </a:lnSpc>
            </a:pPr>
          </a:p>
          <a:p>
            <a:pPr algn="just">
              <a:lnSpc>
                <a:spcPts val="2639"/>
              </a:lnSpc>
            </a:pPr>
            <a:r>
              <a:rPr lang="en-US" sz="2199">
                <a:solidFill>
                  <a:srgbClr val="003257"/>
                </a:solidFill>
                <a:latin typeface="Work Sans"/>
                <a:ea typeface="Work Sans"/>
                <a:cs typeface="Work Sans"/>
                <a:sym typeface="Work Sans"/>
              </a:rPr>
              <a:t>Employees/dependents do not need to be enrolled in a university medical plan to participate.</a:t>
            </a:r>
          </a:p>
          <a:p>
            <a:pPr algn="just">
              <a:lnSpc>
                <a:spcPts val="2639"/>
              </a:lnSpc>
            </a:pPr>
          </a:p>
          <a:p>
            <a:pPr algn="just">
              <a:lnSpc>
                <a:spcPts val="2639"/>
              </a:lnSpc>
            </a:pPr>
            <a:r>
              <a:rPr lang="en-US" sz="2199">
                <a:solidFill>
                  <a:srgbClr val="003257"/>
                </a:solidFill>
                <a:latin typeface="Work Sans"/>
                <a:ea typeface="Work Sans"/>
                <a:cs typeface="Work Sans"/>
                <a:sym typeface="Work Sans"/>
              </a:rPr>
              <a:t>Enrollment in these programs does not use tuition remission credits.</a:t>
            </a:r>
          </a:p>
          <a:p>
            <a:pPr algn="just">
              <a:lnSpc>
                <a:spcPts val="2639"/>
              </a:lnSpc>
            </a:pPr>
          </a:p>
          <a:p>
            <a:pPr algn="just">
              <a:lnSpc>
                <a:spcPts val="2639"/>
              </a:lnSpc>
            </a:pPr>
            <a:r>
              <a:rPr lang="en-US" sz="2199">
                <a:solidFill>
                  <a:srgbClr val="003257"/>
                </a:solidFill>
                <a:latin typeface="Work Sans"/>
                <a:ea typeface="Work Sans"/>
                <a:cs typeface="Work Sans"/>
                <a:sym typeface="Work Sans"/>
              </a:rPr>
              <a:t>Age/Grade Level</a:t>
            </a:r>
          </a:p>
          <a:p>
            <a:pPr algn="just">
              <a:lnSpc>
                <a:spcPts val="2639"/>
              </a:lnSpc>
            </a:pPr>
            <a:r>
              <a:rPr lang="en-US" sz="2199">
                <a:solidFill>
                  <a:srgbClr val="003257"/>
                </a:solidFill>
                <a:latin typeface="Work Sans"/>
                <a:ea typeface="Work Sans"/>
                <a:cs typeface="Work Sans"/>
                <a:sym typeface="Work Sans"/>
              </a:rPr>
              <a:t>Rising Kindergarten (child must be enrolled to attend Kindergarten in Fall 2026)</a:t>
            </a:r>
          </a:p>
          <a:p>
            <a:pPr algn="just">
              <a:lnSpc>
                <a:spcPts val="2639"/>
              </a:lnSpc>
            </a:pPr>
            <a:r>
              <a:rPr lang="en-US" sz="2199">
                <a:solidFill>
                  <a:srgbClr val="003257"/>
                </a:solidFill>
                <a:latin typeface="Work Sans"/>
                <a:ea typeface="Work Sans"/>
                <a:cs typeface="Work Sans"/>
                <a:sym typeface="Work Sans"/>
              </a:rPr>
              <a:t>Rising 1st – rising 2nd grade</a:t>
            </a:r>
          </a:p>
          <a:p>
            <a:pPr algn="just">
              <a:lnSpc>
                <a:spcPts val="2639"/>
              </a:lnSpc>
            </a:pPr>
            <a:r>
              <a:rPr lang="en-US" sz="2199">
                <a:solidFill>
                  <a:srgbClr val="003257"/>
                </a:solidFill>
                <a:latin typeface="Work Sans"/>
                <a:ea typeface="Work Sans"/>
                <a:cs typeface="Work Sans"/>
                <a:sym typeface="Work Sans"/>
              </a:rPr>
              <a:t>Rising 3rd – rising 4th grade</a:t>
            </a:r>
          </a:p>
          <a:p>
            <a:pPr algn="just">
              <a:lnSpc>
                <a:spcPts val="2639"/>
              </a:lnSpc>
            </a:pPr>
            <a:r>
              <a:rPr lang="en-US" sz="2199">
                <a:solidFill>
                  <a:srgbClr val="003257"/>
                </a:solidFill>
                <a:latin typeface="Work Sans"/>
                <a:ea typeface="Work Sans"/>
                <a:cs typeface="Work Sans"/>
                <a:sym typeface="Work Sans"/>
              </a:rPr>
              <a:t>Rising 5th – rising 6th grade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76250" y="2846746"/>
            <a:ext cx="4876851" cy="6964004"/>
            <a:chOff x="0" y="0"/>
            <a:chExt cx="12749938" cy="18206546"/>
          </a:xfrm>
        </p:grpSpPr>
        <p:sp>
          <p:nvSpPr>
            <p:cNvPr name="Freeform 3" id="3"/>
            <p:cNvSpPr/>
            <p:nvPr/>
          </p:nvSpPr>
          <p:spPr>
            <a:xfrm flipH="false" flipV="false" rot="0">
              <a:off x="0" y="0"/>
              <a:ext cx="12749938" cy="18206546"/>
            </a:xfrm>
            <a:custGeom>
              <a:avLst/>
              <a:gdLst/>
              <a:ahLst/>
              <a:cxnLst/>
              <a:rect r="r" b="b" t="t" l="l"/>
              <a:pathLst>
                <a:path h="18206546" w="12749938">
                  <a:moveTo>
                    <a:pt x="11693193" y="2003457"/>
                  </a:moveTo>
                  <a:lnTo>
                    <a:pt x="11509478" y="2003457"/>
                  </a:lnTo>
                  <a:lnTo>
                    <a:pt x="11509478" y="1798001"/>
                  </a:lnTo>
                  <a:cubicBezTo>
                    <a:pt x="11509478" y="1321141"/>
                    <a:pt x="11376821" y="863812"/>
                    <a:pt x="11140687" y="526621"/>
                  </a:cubicBezTo>
                  <a:cubicBezTo>
                    <a:pt x="10904555" y="189430"/>
                    <a:pt x="10584290" y="-1"/>
                    <a:pt x="10250347" y="0"/>
                  </a:cubicBezTo>
                  <a:lnTo>
                    <a:pt x="2499590" y="0"/>
                  </a:lnTo>
                  <a:cubicBezTo>
                    <a:pt x="2165648" y="0"/>
                    <a:pt x="1845383" y="189431"/>
                    <a:pt x="1609250" y="526622"/>
                  </a:cubicBezTo>
                  <a:cubicBezTo>
                    <a:pt x="1373117" y="863812"/>
                    <a:pt x="1240459" y="1321141"/>
                    <a:pt x="1240459" y="1798001"/>
                  </a:cubicBezTo>
                  <a:lnTo>
                    <a:pt x="1240459" y="2003457"/>
                  </a:lnTo>
                  <a:lnTo>
                    <a:pt x="1056744" y="2003457"/>
                  </a:lnTo>
                  <a:cubicBezTo>
                    <a:pt x="776478" y="2003457"/>
                    <a:pt x="507691" y="2162440"/>
                    <a:pt x="309513" y="2445433"/>
                  </a:cubicBezTo>
                  <a:cubicBezTo>
                    <a:pt x="111335" y="2728426"/>
                    <a:pt x="0" y="3112247"/>
                    <a:pt x="0" y="3512459"/>
                  </a:cubicBezTo>
                  <a:lnTo>
                    <a:pt x="0" y="14694088"/>
                  </a:lnTo>
                  <a:cubicBezTo>
                    <a:pt x="0" y="15094299"/>
                    <a:pt x="111335" y="15478120"/>
                    <a:pt x="309513" y="15761112"/>
                  </a:cubicBezTo>
                  <a:cubicBezTo>
                    <a:pt x="507691" y="16044104"/>
                    <a:pt x="776478" y="16203089"/>
                    <a:pt x="1056744" y="16203087"/>
                  </a:cubicBezTo>
                  <a:lnTo>
                    <a:pt x="1240459" y="16203087"/>
                  </a:lnTo>
                  <a:lnTo>
                    <a:pt x="1240459" y="16408544"/>
                  </a:lnTo>
                  <a:cubicBezTo>
                    <a:pt x="1240460" y="17401553"/>
                    <a:pt x="1804192" y="18206546"/>
                    <a:pt x="2499590" y="18206546"/>
                  </a:cubicBezTo>
                  <a:lnTo>
                    <a:pt x="10250347" y="18206546"/>
                  </a:lnTo>
                  <a:cubicBezTo>
                    <a:pt x="10584290" y="18206546"/>
                    <a:pt x="10904555" y="18017114"/>
                    <a:pt x="11140687" y="17679925"/>
                  </a:cubicBezTo>
                  <a:cubicBezTo>
                    <a:pt x="11376820" y="17342734"/>
                    <a:pt x="11509478" y="16885405"/>
                    <a:pt x="11509478" y="16408544"/>
                  </a:cubicBezTo>
                  <a:lnTo>
                    <a:pt x="11509478" y="16203087"/>
                  </a:lnTo>
                  <a:lnTo>
                    <a:pt x="11693193" y="16203087"/>
                  </a:lnTo>
                  <a:cubicBezTo>
                    <a:pt x="11973460" y="16203087"/>
                    <a:pt x="12242247" y="16044104"/>
                    <a:pt x="12440425" y="15761111"/>
                  </a:cubicBezTo>
                  <a:cubicBezTo>
                    <a:pt x="12638602" y="15478120"/>
                    <a:pt x="12749938" y="15094299"/>
                    <a:pt x="12749938" y="14694088"/>
                  </a:cubicBezTo>
                  <a:lnTo>
                    <a:pt x="12749938" y="3512459"/>
                  </a:lnTo>
                  <a:cubicBezTo>
                    <a:pt x="12749938" y="3112247"/>
                    <a:pt x="12638602" y="2728426"/>
                    <a:pt x="12440425" y="2445433"/>
                  </a:cubicBezTo>
                  <a:cubicBezTo>
                    <a:pt x="12242247" y="2162441"/>
                    <a:pt x="11973460" y="2003457"/>
                    <a:pt x="11693193" y="2003457"/>
                  </a:cubicBezTo>
                  <a:close/>
                </a:path>
              </a:pathLst>
            </a:custGeom>
            <a:blipFill>
              <a:blip r:embed="rId2"/>
              <a:stretch>
                <a:fillRect l="-50176" t="0" r="-50176" b="0"/>
              </a:stretch>
            </a:blipFill>
          </p:spPr>
        </p:sp>
      </p:grpSp>
      <p:sp>
        <p:nvSpPr>
          <p:cNvPr name="TextBox 4" id="4"/>
          <p:cNvSpPr txBox="true"/>
          <p:nvPr/>
        </p:nvSpPr>
        <p:spPr>
          <a:xfrm rot="0">
            <a:off x="476250" y="219075"/>
            <a:ext cx="16419665" cy="1621808"/>
          </a:xfrm>
          <a:prstGeom prst="rect">
            <a:avLst/>
          </a:prstGeom>
        </p:spPr>
        <p:txBody>
          <a:bodyPr anchor="t" rtlCol="false" tIns="0" lIns="0" bIns="0" rIns="0">
            <a:spAutoFit/>
          </a:bodyPr>
          <a:lstStyle/>
          <a:p>
            <a:pPr algn="l">
              <a:lnSpc>
                <a:spcPts val="12100"/>
              </a:lnSpc>
            </a:pPr>
            <a:r>
              <a:rPr lang="en-US" sz="12100" spc="-665" b="true">
                <a:solidFill>
                  <a:srgbClr val="003257"/>
                </a:solidFill>
                <a:latin typeface="Aileron Heavy"/>
                <a:ea typeface="Aileron Heavy"/>
                <a:cs typeface="Aileron Heavy"/>
                <a:sym typeface="Aileron Heavy"/>
              </a:rPr>
              <a:t>Registration Reminders</a:t>
            </a:r>
          </a:p>
        </p:txBody>
      </p:sp>
      <p:sp>
        <p:nvSpPr>
          <p:cNvPr name="TextBox 5" id="5"/>
          <p:cNvSpPr txBox="true"/>
          <p:nvPr/>
        </p:nvSpPr>
        <p:spPr>
          <a:xfrm rot="0">
            <a:off x="5639795" y="1831358"/>
            <a:ext cx="11912580" cy="8134350"/>
          </a:xfrm>
          <a:prstGeom prst="rect">
            <a:avLst/>
          </a:prstGeom>
        </p:spPr>
        <p:txBody>
          <a:bodyPr anchor="t" rtlCol="false" tIns="0" lIns="0" bIns="0" rIns="0">
            <a:spAutoFit/>
          </a:bodyPr>
          <a:lstStyle/>
          <a:p>
            <a:pPr algn="ctr">
              <a:lnSpc>
                <a:spcPts val="3239"/>
              </a:lnSpc>
            </a:pPr>
            <a:r>
              <a:rPr lang="en-US" sz="2699" b="true">
                <a:solidFill>
                  <a:srgbClr val="003257"/>
                </a:solidFill>
                <a:latin typeface="Work Sans Bold"/>
                <a:ea typeface="Work Sans Bold"/>
                <a:cs typeface="Work Sans Bold"/>
                <a:sym typeface="Work Sans Bold"/>
              </a:rPr>
              <a:t>2026 Summer Camp registration will open on Monday, February 2nd at 5:30 p.m. and will close on Monday, February 9th at 5:00 p.m. </a:t>
            </a:r>
          </a:p>
          <a:p>
            <a:pPr algn="ctr">
              <a:lnSpc>
                <a:spcPts val="2520"/>
              </a:lnSpc>
            </a:pPr>
            <a:r>
              <a:rPr lang="en-US" sz="2100" i="true">
                <a:solidFill>
                  <a:srgbClr val="003257"/>
                </a:solidFill>
                <a:latin typeface="Work Sans Italics"/>
                <a:ea typeface="Work Sans Italics"/>
                <a:cs typeface="Work Sans Italics"/>
                <a:sym typeface="Work Sans Italics"/>
              </a:rPr>
              <a:t>Registration will be available through the weekend, but it is recommended that you register early, as spaces fill up quickly. </a:t>
            </a:r>
          </a:p>
          <a:p>
            <a:pPr algn="just">
              <a:lnSpc>
                <a:spcPts val="2520"/>
              </a:lnSpc>
            </a:pPr>
          </a:p>
          <a:p>
            <a:pPr algn="ctr">
              <a:lnSpc>
                <a:spcPts val="3119"/>
              </a:lnSpc>
            </a:pPr>
            <a:r>
              <a:rPr lang="en-US" sz="2599" b="true">
                <a:solidFill>
                  <a:srgbClr val="003257"/>
                </a:solidFill>
                <a:latin typeface="Work Sans Bold"/>
                <a:ea typeface="Work Sans Bold"/>
                <a:cs typeface="Work Sans Bold"/>
                <a:sym typeface="Work Sans Bold"/>
              </a:rPr>
              <a:t>Acceptance is first-come, first-serve based on the time of registration.</a:t>
            </a:r>
          </a:p>
          <a:p>
            <a:pPr algn="just">
              <a:lnSpc>
                <a:spcPts val="2520"/>
              </a:lnSpc>
            </a:pPr>
          </a:p>
          <a:p>
            <a:pPr algn="just">
              <a:lnSpc>
                <a:spcPts val="2520"/>
              </a:lnSpc>
            </a:pPr>
            <a:r>
              <a:rPr lang="en-US" sz="2100">
                <a:solidFill>
                  <a:srgbClr val="003257"/>
                </a:solidFill>
                <a:latin typeface="Work Sans"/>
                <a:ea typeface="Work Sans"/>
                <a:cs typeface="Work Sans"/>
                <a:sym typeface="Work Sans"/>
              </a:rPr>
              <a:t>Registration Link: </a:t>
            </a:r>
            <a:r>
              <a:rPr lang="en-US" sz="2100" u="sng">
                <a:solidFill>
                  <a:srgbClr val="003257"/>
                </a:solidFill>
                <a:latin typeface="Work Sans"/>
                <a:ea typeface="Work Sans"/>
                <a:cs typeface="Work Sans"/>
                <a:sym typeface="Work Sans"/>
                <a:hlinkClick r:id="rId3" tooltip="https://www.littlescholarsllc.com/at/ur-summer-youth-programs/"/>
              </a:rPr>
              <a:t>https://www.littlescholarsllc.com/at/ur-summer-youth-programs/</a:t>
            </a:r>
          </a:p>
          <a:p>
            <a:pPr algn="just">
              <a:lnSpc>
                <a:spcPts val="2520"/>
              </a:lnSpc>
            </a:pPr>
          </a:p>
          <a:p>
            <a:pPr algn="just">
              <a:lnSpc>
                <a:spcPts val="2520"/>
              </a:lnSpc>
            </a:pPr>
            <a:r>
              <a:rPr lang="en-US" sz="2100">
                <a:solidFill>
                  <a:srgbClr val="003257"/>
                </a:solidFill>
                <a:latin typeface="Work Sans"/>
                <a:ea typeface="Work Sans"/>
                <a:cs typeface="Work Sans"/>
                <a:sym typeface="Work Sans"/>
              </a:rPr>
              <a:t>If you registered last year, you can use your same account. New families will need to create an account at the time of registration. (takes 5 minutes, tops!)</a:t>
            </a:r>
          </a:p>
          <a:p>
            <a:pPr algn="just">
              <a:lnSpc>
                <a:spcPts val="2520"/>
              </a:lnSpc>
            </a:pPr>
          </a:p>
          <a:p>
            <a:pPr algn="just">
              <a:lnSpc>
                <a:spcPts val="2520"/>
              </a:lnSpc>
            </a:pPr>
            <a:r>
              <a:rPr lang="en-US" sz="2100" b="true">
                <a:solidFill>
                  <a:srgbClr val="003257"/>
                </a:solidFill>
                <a:latin typeface="Work Sans Bold"/>
                <a:ea typeface="Work Sans Bold"/>
                <a:cs typeface="Work Sans Bold"/>
                <a:sym typeface="Work Sans Bold"/>
              </a:rPr>
              <a:t>In order to expedite your registration:</a:t>
            </a:r>
          </a:p>
          <a:p>
            <a:pPr algn="just" marL="453390" indent="-226695" lvl="1">
              <a:lnSpc>
                <a:spcPts val="2520"/>
              </a:lnSpc>
              <a:buFont typeface="Arial"/>
              <a:buChar char="•"/>
            </a:pPr>
            <a:r>
              <a:rPr lang="en-US" sz="2100">
                <a:solidFill>
                  <a:srgbClr val="003257"/>
                </a:solidFill>
                <a:latin typeface="Work Sans"/>
                <a:ea typeface="Work Sans"/>
                <a:cs typeface="Work Sans"/>
                <a:sym typeface="Work Sans"/>
              </a:rPr>
              <a:t>Employee's eligible dependents must be verified and listed in Workday by the end of registration on Monday, February 9th to avoid removal from the camp. Enrollment will not be processed without the required documentation. If dependent has already been verified you can skip this step.</a:t>
            </a:r>
          </a:p>
          <a:p>
            <a:pPr algn="just" marL="453390" indent="-226695" lvl="1">
              <a:lnSpc>
                <a:spcPts val="2520"/>
              </a:lnSpc>
              <a:buFont typeface="Arial"/>
              <a:buChar char="•"/>
            </a:pPr>
            <a:r>
              <a:rPr lang="en-US" sz="2100">
                <a:solidFill>
                  <a:srgbClr val="003257"/>
                </a:solidFill>
                <a:latin typeface="Work Sans"/>
                <a:ea typeface="Work Sans"/>
                <a:cs typeface="Work Sans"/>
                <a:sym typeface="Work Sans"/>
              </a:rPr>
              <a:t>If you are registering for the first time, you can set up your Sawyer account here (https://www.hisawyer.com). If you are a returning user, please ensure that you have your login credentials available.</a:t>
            </a:r>
          </a:p>
          <a:p>
            <a:pPr algn="just" marL="453390" indent="-226695" lvl="1">
              <a:lnSpc>
                <a:spcPts val="2520"/>
              </a:lnSpc>
              <a:buFont typeface="Arial"/>
              <a:buChar char="•"/>
            </a:pPr>
            <a:r>
              <a:rPr lang="en-US" sz="2100">
                <a:solidFill>
                  <a:srgbClr val="003257"/>
                </a:solidFill>
                <a:latin typeface="Work Sans"/>
                <a:ea typeface="Work Sans"/>
                <a:cs typeface="Work Sans"/>
                <a:sym typeface="Work Sans"/>
              </a:rPr>
              <a:t>Acceptance is immediate until classes are full. Once a class is full, your dependent will be placed on a waitlist for that week and you will be notified if space opens up.</a:t>
            </a:r>
          </a:p>
          <a:p>
            <a:pPr algn="just" marL="453390" indent="-226695" lvl="1">
              <a:lnSpc>
                <a:spcPts val="2520"/>
              </a:lnSpc>
              <a:buFont typeface="Arial"/>
              <a:buChar char="•"/>
            </a:pPr>
            <a:r>
              <a:rPr lang="en-US" sz="2100">
                <a:solidFill>
                  <a:srgbClr val="003257"/>
                </a:solidFill>
                <a:latin typeface="Work Sans"/>
                <a:ea typeface="Work Sans"/>
                <a:cs typeface="Work Sans"/>
                <a:sym typeface="Work Sans"/>
              </a:rPr>
              <a:t>Little Scholars manages camp registration. Any questions regarding waitlist status or camp registration should be directed to Nicole Brown at Little Scholars or 804-447-4095.</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3257"/>
        </a:solidFill>
      </p:bgPr>
    </p:bg>
    <p:spTree>
      <p:nvGrpSpPr>
        <p:cNvPr id="1" name=""/>
        <p:cNvGrpSpPr/>
        <p:nvPr/>
      </p:nvGrpSpPr>
      <p:grpSpPr>
        <a:xfrm>
          <a:off x="0" y="0"/>
          <a:ext cx="0" cy="0"/>
          <a:chOff x="0" y="0"/>
          <a:chExt cx="0" cy="0"/>
        </a:xfrm>
      </p:grpSpPr>
      <p:grpSp>
        <p:nvGrpSpPr>
          <p:cNvPr name="Group 2" id="2"/>
          <p:cNvGrpSpPr/>
          <p:nvPr/>
        </p:nvGrpSpPr>
        <p:grpSpPr>
          <a:xfrm rot="0">
            <a:off x="709125" y="2050635"/>
            <a:ext cx="9892065" cy="746914"/>
            <a:chOff x="0" y="0"/>
            <a:chExt cx="5788597" cy="437076"/>
          </a:xfrm>
        </p:grpSpPr>
        <p:sp>
          <p:nvSpPr>
            <p:cNvPr name="Freeform 3" id="3"/>
            <p:cNvSpPr/>
            <p:nvPr/>
          </p:nvSpPr>
          <p:spPr>
            <a:xfrm flipH="false" flipV="false" rot="0">
              <a:off x="0" y="0"/>
              <a:ext cx="5788597" cy="437076"/>
            </a:xfrm>
            <a:custGeom>
              <a:avLst/>
              <a:gdLst/>
              <a:ahLst/>
              <a:cxnLst/>
              <a:rect r="r" b="b" t="t" l="l"/>
              <a:pathLst>
                <a:path h="437076" w="5788597">
                  <a:moveTo>
                    <a:pt x="5585397" y="0"/>
                  </a:moveTo>
                  <a:cubicBezTo>
                    <a:pt x="5697622" y="0"/>
                    <a:pt x="5788597" y="97843"/>
                    <a:pt x="5788597" y="218538"/>
                  </a:cubicBezTo>
                  <a:cubicBezTo>
                    <a:pt x="5788597" y="339233"/>
                    <a:pt x="5697622" y="437076"/>
                    <a:pt x="5585397" y="437076"/>
                  </a:cubicBezTo>
                  <a:lnTo>
                    <a:pt x="203200" y="437076"/>
                  </a:lnTo>
                  <a:cubicBezTo>
                    <a:pt x="90976" y="437076"/>
                    <a:pt x="0" y="339233"/>
                    <a:pt x="0" y="218538"/>
                  </a:cubicBezTo>
                  <a:cubicBezTo>
                    <a:pt x="0" y="97843"/>
                    <a:pt x="90976" y="0"/>
                    <a:pt x="203200" y="0"/>
                  </a:cubicBezTo>
                  <a:close/>
                </a:path>
              </a:pathLst>
            </a:custGeom>
            <a:solidFill>
              <a:srgbClr val="000000">
                <a:alpha val="0"/>
              </a:srgbClr>
            </a:solidFill>
            <a:ln w="19050" cap="sq">
              <a:solidFill>
                <a:srgbClr val="E3E2DE"/>
              </a:solidFill>
              <a:prstDash val="solid"/>
              <a:miter/>
            </a:ln>
          </p:spPr>
        </p:sp>
        <p:sp>
          <p:nvSpPr>
            <p:cNvPr name="TextBox 4" id="4"/>
            <p:cNvSpPr txBox="true"/>
            <p:nvPr/>
          </p:nvSpPr>
          <p:spPr>
            <a:xfrm>
              <a:off x="0" y="38100"/>
              <a:ext cx="5788597" cy="398976"/>
            </a:xfrm>
            <a:prstGeom prst="rect">
              <a:avLst/>
            </a:prstGeom>
          </p:spPr>
          <p:txBody>
            <a:bodyPr anchor="ctr" rtlCol="false" tIns="53951" lIns="53951" bIns="53951" rIns="53951"/>
            <a:lstStyle/>
            <a:p>
              <a:pPr algn="ctr" marL="0" indent="0" lvl="0">
                <a:lnSpc>
                  <a:spcPts val="3000"/>
                </a:lnSpc>
                <a:spcBef>
                  <a:spcPct val="0"/>
                </a:spcBef>
              </a:pPr>
              <a:r>
                <a:rPr lang="en-US" sz="3000">
                  <a:solidFill>
                    <a:srgbClr val="E3E2DE"/>
                  </a:solidFill>
                  <a:latin typeface="Work Sans"/>
                  <a:ea typeface="Work Sans"/>
                  <a:cs typeface="Work Sans"/>
                  <a:sym typeface="Work Sans"/>
                </a:rPr>
                <a:t>JUNE 15TH-18TH THE GREAT GREEN ADVENTURE</a:t>
              </a:r>
            </a:p>
          </p:txBody>
        </p:sp>
      </p:grpSp>
      <p:grpSp>
        <p:nvGrpSpPr>
          <p:cNvPr name="Group 5" id="5"/>
          <p:cNvGrpSpPr/>
          <p:nvPr/>
        </p:nvGrpSpPr>
        <p:grpSpPr>
          <a:xfrm rot="0">
            <a:off x="709125" y="3177421"/>
            <a:ext cx="9892065" cy="746914"/>
            <a:chOff x="0" y="0"/>
            <a:chExt cx="5788597" cy="437076"/>
          </a:xfrm>
        </p:grpSpPr>
        <p:sp>
          <p:nvSpPr>
            <p:cNvPr name="Freeform 6" id="6"/>
            <p:cNvSpPr/>
            <p:nvPr/>
          </p:nvSpPr>
          <p:spPr>
            <a:xfrm flipH="false" flipV="false" rot="0">
              <a:off x="0" y="0"/>
              <a:ext cx="5788597" cy="437076"/>
            </a:xfrm>
            <a:custGeom>
              <a:avLst/>
              <a:gdLst/>
              <a:ahLst/>
              <a:cxnLst/>
              <a:rect r="r" b="b" t="t" l="l"/>
              <a:pathLst>
                <a:path h="437076" w="5788597">
                  <a:moveTo>
                    <a:pt x="5585397" y="0"/>
                  </a:moveTo>
                  <a:cubicBezTo>
                    <a:pt x="5697622" y="0"/>
                    <a:pt x="5788597" y="97843"/>
                    <a:pt x="5788597" y="218538"/>
                  </a:cubicBezTo>
                  <a:cubicBezTo>
                    <a:pt x="5788597" y="339233"/>
                    <a:pt x="5697622" y="437076"/>
                    <a:pt x="5585397" y="437076"/>
                  </a:cubicBezTo>
                  <a:lnTo>
                    <a:pt x="203200" y="437076"/>
                  </a:lnTo>
                  <a:cubicBezTo>
                    <a:pt x="90976" y="437076"/>
                    <a:pt x="0" y="339233"/>
                    <a:pt x="0" y="218538"/>
                  </a:cubicBezTo>
                  <a:cubicBezTo>
                    <a:pt x="0" y="97843"/>
                    <a:pt x="90976" y="0"/>
                    <a:pt x="203200" y="0"/>
                  </a:cubicBezTo>
                  <a:close/>
                </a:path>
              </a:pathLst>
            </a:custGeom>
            <a:solidFill>
              <a:srgbClr val="000000">
                <a:alpha val="0"/>
              </a:srgbClr>
            </a:solidFill>
            <a:ln w="19050" cap="sq">
              <a:solidFill>
                <a:srgbClr val="E3E2DE"/>
              </a:solidFill>
              <a:prstDash val="solid"/>
              <a:miter/>
            </a:ln>
          </p:spPr>
        </p:sp>
        <p:sp>
          <p:nvSpPr>
            <p:cNvPr name="TextBox 7" id="7"/>
            <p:cNvSpPr txBox="true"/>
            <p:nvPr/>
          </p:nvSpPr>
          <p:spPr>
            <a:xfrm>
              <a:off x="0" y="38100"/>
              <a:ext cx="5788597" cy="398976"/>
            </a:xfrm>
            <a:prstGeom prst="rect">
              <a:avLst/>
            </a:prstGeom>
          </p:spPr>
          <p:txBody>
            <a:bodyPr anchor="ctr" rtlCol="false" tIns="53951" lIns="53951" bIns="53951" rIns="53951"/>
            <a:lstStyle/>
            <a:p>
              <a:pPr algn="ctr" marL="0" indent="0" lvl="0">
                <a:lnSpc>
                  <a:spcPts val="3000"/>
                </a:lnSpc>
                <a:spcBef>
                  <a:spcPct val="0"/>
                </a:spcBef>
              </a:pPr>
              <a:r>
                <a:rPr lang="en-US" sz="3000">
                  <a:solidFill>
                    <a:srgbClr val="E3E2DE"/>
                  </a:solidFill>
                  <a:latin typeface="Work Sans"/>
                  <a:ea typeface="Work Sans"/>
                  <a:cs typeface="Work Sans"/>
                  <a:sym typeface="Work Sans"/>
                </a:rPr>
                <a:t>JUNE 22ND-26TH JOURNEY THROUGH THE WILD</a:t>
              </a:r>
            </a:p>
          </p:txBody>
        </p:sp>
      </p:grpSp>
      <p:grpSp>
        <p:nvGrpSpPr>
          <p:cNvPr name="Group 8" id="8"/>
          <p:cNvGrpSpPr/>
          <p:nvPr/>
        </p:nvGrpSpPr>
        <p:grpSpPr>
          <a:xfrm rot="0">
            <a:off x="709125" y="4305335"/>
            <a:ext cx="6211125" cy="746914"/>
            <a:chOff x="0" y="0"/>
            <a:chExt cx="3634600" cy="437076"/>
          </a:xfrm>
        </p:grpSpPr>
        <p:sp>
          <p:nvSpPr>
            <p:cNvPr name="Freeform 9" id="9"/>
            <p:cNvSpPr/>
            <p:nvPr/>
          </p:nvSpPr>
          <p:spPr>
            <a:xfrm flipH="false" flipV="false" rot="0">
              <a:off x="0" y="0"/>
              <a:ext cx="3634600" cy="437076"/>
            </a:xfrm>
            <a:custGeom>
              <a:avLst/>
              <a:gdLst/>
              <a:ahLst/>
              <a:cxnLst/>
              <a:rect r="r" b="b" t="t" l="l"/>
              <a:pathLst>
                <a:path h="437076" w="3634600">
                  <a:moveTo>
                    <a:pt x="3431400" y="0"/>
                  </a:moveTo>
                  <a:cubicBezTo>
                    <a:pt x="3543624" y="0"/>
                    <a:pt x="3634600" y="97843"/>
                    <a:pt x="3634600" y="218538"/>
                  </a:cubicBezTo>
                  <a:cubicBezTo>
                    <a:pt x="3634600" y="339233"/>
                    <a:pt x="3543624" y="437076"/>
                    <a:pt x="3431400" y="437076"/>
                  </a:cubicBezTo>
                  <a:lnTo>
                    <a:pt x="203200" y="437076"/>
                  </a:lnTo>
                  <a:cubicBezTo>
                    <a:pt x="90976" y="437076"/>
                    <a:pt x="0" y="339233"/>
                    <a:pt x="0" y="218538"/>
                  </a:cubicBezTo>
                  <a:cubicBezTo>
                    <a:pt x="0" y="97843"/>
                    <a:pt x="90976" y="0"/>
                    <a:pt x="203200" y="0"/>
                  </a:cubicBezTo>
                  <a:close/>
                </a:path>
              </a:pathLst>
            </a:custGeom>
            <a:solidFill>
              <a:srgbClr val="000000">
                <a:alpha val="0"/>
              </a:srgbClr>
            </a:solidFill>
            <a:ln w="19050" cap="sq">
              <a:solidFill>
                <a:srgbClr val="E3E2DE"/>
              </a:solidFill>
              <a:prstDash val="solid"/>
              <a:miter/>
            </a:ln>
          </p:spPr>
        </p:sp>
        <p:sp>
          <p:nvSpPr>
            <p:cNvPr name="TextBox 10" id="10"/>
            <p:cNvSpPr txBox="true"/>
            <p:nvPr/>
          </p:nvSpPr>
          <p:spPr>
            <a:xfrm>
              <a:off x="0" y="38100"/>
              <a:ext cx="3634600" cy="398976"/>
            </a:xfrm>
            <a:prstGeom prst="rect">
              <a:avLst/>
            </a:prstGeom>
          </p:spPr>
          <p:txBody>
            <a:bodyPr anchor="ctr" rtlCol="false" tIns="53951" lIns="53951" bIns="53951" rIns="53951"/>
            <a:lstStyle/>
            <a:p>
              <a:pPr algn="ctr" marL="0" indent="0" lvl="0">
                <a:lnSpc>
                  <a:spcPts val="3000"/>
                </a:lnSpc>
                <a:spcBef>
                  <a:spcPct val="0"/>
                </a:spcBef>
              </a:pPr>
              <a:r>
                <a:rPr lang="en-US" sz="3000">
                  <a:solidFill>
                    <a:srgbClr val="E3E2DE"/>
                  </a:solidFill>
                  <a:latin typeface="Work Sans"/>
                  <a:ea typeface="Work Sans"/>
                  <a:cs typeface="Work Sans"/>
                  <a:sym typeface="Work Sans"/>
                </a:rPr>
                <a:t>JULY 6TH-10TH TINKER TANK</a:t>
              </a:r>
            </a:p>
          </p:txBody>
        </p:sp>
      </p:grpSp>
      <p:grpSp>
        <p:nvGrpSpPr>
          <p:cNvPr name="Group 11" id="11"/>
          <p:cNvGrpSpPr/>
          <p:nvPr/>
        </p:nvGrpSpPr>
        <p:grpSpPr>
          <a:xfrm rot="0">
            <a:off x="709125" y="5433249"/>
            <a:ext cx="7405602" cy="746914"/>
            <a:chOff x="0" y="0"/>
            <a:chExt cx="4333579" cy="437076"/>
          </a:xfrm>
        </p:grpSpPr>
        <p:sp>
          <p:nvSpPr>
            <p:cNvPr name="Freeform 12" id="12"/>
            <p:cNvSpPr/>
            <p:nvPr/>
          </p:nvSpPr>
          <p:spPr>
            <a:xfrm flipH="false" flipV="false" rot="0">
              <a:off x="0" y="0"/>
              <a:ext cx="4333579" cy="437076"/>
            </a:xfrm>
            <a:custGeom>
              <a:avLst/>
              <a:gdLst/>
              <a:ahLst/>
              <a:cxnLst/>
              <a:rect r="r" b="b" t="t" l="l"/>
              <a:pathLst>
                <a:path h="437076" w="4333579">
                  <a:moveTo>
                    <a:pt x="4130379" y="0"/>
                  </a:moveTo>
                  <a:cubicBezTo>
                    <a:pt x="4242603" y="0"/>
                    <a:pt x="4333579" y="97843"/>
                    <a:pt x="4333579" y="218538"/>
                  </a:cubicBezTo>
                  <a:cubicBezTo>
                    <a:pt x="4333579" y="339233"/>
                    <a:pt x="4242603" y="437076"/>
                    <a:pt x="4130379" y="437076"/>
                  </a:cubicBezTo>
                  <a:lnTo>
                    <a:pt x="203200" y="437076"/>
                  </a:lnTo>
                  <a:cubicBezTo>
                    <a:pt x="90976" y="437076"/>
                    <a:pt x="0" y="339233"/>
                    <a:pt x="0" y="218538"/>
                  </a:cubicBezTo>
                  <a:cubicBezTo>
                    <a:pt x="0" y="97843"/>
                    <a:pt x="90976" y="0"/>
                    <a:pt x="203200" y="0"/>
                  </a:cubicBezTo>
                  <a:close/>
                </a:path>
              </a:pathLst>
            </a:custGeom>
            <a:solidFill>
              <a:srgbClr val="000000">
                <a:alpha val="0"/>
              </a:srgbClr>
            </a:solidFill>
            <a:ln w="19050" cap="sq">
              <a:solidFill>
                <a:srgbClr val="E3E2DE"/>
              </a:solidFill>
              <a:prstDash val="solid"/>
              <a:miter/>
            </a:ln>
          </p:spPr>
        </p:sp>
        <p:sp>
          <p:nvSpPr>
            <p:cNvPr name="TextBox 13" id="13"/>
            <p:cNvSpPr txBox="true"/>
            <p:nvPr/>
          </p:nvSpPr>
          <p:spPr>
            <a:xfrm>
              <a:off x="0" y="38100"/>
              <a:ext cx="4333579" cy="398976"/>
            </a:xfrm>
            <a:prstGeom prst="rect">
              <a:avLst/>
            </a:prstGeom>
          </p:spPr>
          <p:txBody>
            <a:bodyPr anchor="ctr" rtlCol="false" tIns="53951" lIns="53951" bIns="53951" rIns="53951"/>
            <a:lstStyle/>
            <a:p>
              <a:pPr algn="ctr" marL="0" indent="0" lvl="0">
                <a:lnSpc>
                  <a:spcPts val="3000"/>
                </a:lnSpc>
                <a:spcBef>
                  <a:spcPct val="0"/>
                </a:spcBef>
              </a:pPr>
              <a:r>
                <a:rPr lang="en-US" sz="3000">
                  <a:solidFill>
                    <a:srgbClr val="E3E2DE"/>
                  </a:solidFill>
                  <a:latin typeface="Work Sans"/>
                  <a:ea typeface="Work Sans"/>
                  <a:cs typeface="Work Sans"/>
                  <a:sym typeface="Work Sans"/>
                </a:rPr>
                <a:t>JULY 13TH-17TH SCIENCE PALOOZA</a:t>
              </a:r>
            </a:p>
          </p:txBody>
        </p:sp>
      </p:grpSp>
      <p:grpSp>
        <p:nvGrpSpPr>
          <p:cNvPr name="Group 14" id="14"/>
          <p:cNvGrpSpPr/>
          <p:nvPr/>
        </p:nvGrpSpPr>
        <p:grpSpPr>
          <a:xfrm rot="0">
            <a:off x="709125" y="6561164"/>
            <a:ext cx="6771798" cy="746914"/>
            <a:chOff x="0" y="0"/>
            <a:chExt cx="3962692" cy="437076"/>
          </a:xfrm>
        </p:grpSpPr>
        <p:sp>
          <p:nvSpPr>
            <p:cNvPr name="Freeform 15" id="15"/>
            <p:cNvSpPr/>
            <p:nvPr/>
          </p:nvSpPr>
          <p:spPr>
            <a:xfrm flipH="false" flipV="false" rot="0">
              <a:off x="0" y="0"/>
              <a:ext cx="3962692" cy="437076"/>
            </a:xfrm>
            <a:custGeom>
              <a:avLst/>
              <a:gdLst/>
              <a:ahLst/>
              <a:cxnLst/>
              <a:rect r="r" b="b" t="t" l="l"/>
              <a:pathLst>
                <a:path h="437076" w="3962692">
                  <a:moveTo>
                    <a:pt x="3759492" y="0"/>
                  </a:moveTo>
                  <a:cubicBezTo>
                    <a:pt x="3871716" y="0"/>
                    <a:pt x="3962692" y="97843"/>
                    <a:pt x="3962692" y="218538"/>
                  </a:cubicBezTo>
                  <a:cubicBezTo>
                    <a:pt x="3962692" y="339233"/>
                    <a:pt x="3871716" y="437076"/>
                    <a:pt x="3759492" y="437076"/>
                  </a:cubicBezTo>
                  <a:lnTo>
                    <a:pt x="203200" y="437076"/>
                  </a:lnTo>
                  <a:cubicBezTo>
                    <a:pt x="90976" y="437076"/>
                    <a:pt x="0" y="339233"/>
                    <a:pt x="0" y="218538"/>
                  </a:cubicBezTo>
                  <a:cubicBezTo>
                    <a:pt x="0" y="97843"/>
                    <a:pt x="90976" y="0"/>
                    <a:pt x="203200" y="0"/>
                  </a:cubicBezTo>
                  <a:close/>
                </a:path>
              </a:pathLst>
            </a:custGeom>
            <a:solidFill>
              <a:srgbClr val="000000">
                <a:alpha val="0"/>
              </a:srgbClr>
            </a:solidFill>
            <a:ln w="19050" cap="sq">
              <a:solidFill>
                <a:srgbClr val="E3E2DE"/>
              </a:solidFill>
              <a:prstDash val="solid"/>
              <a:miter/>
            </a:ln>
          </p:spPr>
        </p:sp>
        <p:sp>
          <p:nvSpPr>
            <p:cNvPr name="TextBox 16" id="16"/>
            <p:cNvSpPr txBox="true"/>
            <p:nvPr/>
          </p:nvSpPr>
          <p:spPr>
            <a:xfrm>
              <a:off x="0" y="38100"/>
              <a:ext cx="3962692" cy="398976"/>
            </a:xfrm>
            <a:prstGeom prst="rect">
              <a:avLst/>
            </a:prstGeom>
          </p:spPr>
          <p:txBody>
            <a:bodyPr anchor="ctr" rtlCol="false" tIns="53951" lIns="53951" bIns="53951" rIns="53951"/>
            <a:lstStyle/>
            <a:p>
              <a:pPr algn="ctr" marL="0" indent="0" lvl="0">
                <a:lnSpc>
                  <a:spcPts val="3000"/>
                </a:lnSpc>
                <a:spcBef>
                  <a:spcPct val="0"/>
                </a:spcBef>
              </a:pPr>
              <a:r>
                <a:rPr lang="en-US" sz="3000">
                  <a:solidFill>
                    <a:srgbClr val="E3E2DE"/>
                  </a:solidFill>
                  <a:latin typeface="Work Sans"/>
                  <a:ea typeface="Work Sans"/>
                  <a:cs typeface="Work Sans"/>
                  <a:sym typeface="Work Sans"/>
                </a:rPr>
                <a:t>JULY 20TH-24TH ARTVENTURE</a:t>
              </a:r>
            </a:p>
          </p:txBody>
        </p:sp>
      </p:grpSp>
      <p:grpSp>
        <p:nvGrpSpPr>
          <p:cNvPr name="Group 17" id="17"/>
          <p:cNvGrpSpPr/>
          <p:nvPr/>
        </p:nvGrpSpPr>
        <p:grpSpPr>
          <a:xfrm rot="0">
            <a:off x="709125" y="7689078"/>
            <a:ext cx="6601158" cy="746914"/>
            <a:chOff x="0" y="0"/>
            <a:chExt cx="3862838" cy="437076"/>
          </a:xfrm>
        </p:grpSpPr>
        <p:sp>
          <p:nvSpPr>
            <p:cNvPr name="Freeform 18" id="18"/>
            <p:cNvSpPr/>
            <p:nvPr/>
          </p:nvSpPr>
          <p:spPr>
            <a:xfrm flipH="false" flipV="false" rot="0">
              <a:off x="0" y="0"/>
              <a:ext cx="3862838" cy="437076"/>
            </a:xfrm>
            <a:custGeom>
              <a:avLst/>
              <a:gdLst/>
              <a:ahLst/>
              <a:cxnLst/>
              <a:rect r="r" b="b" t="t" l="l"/>
              <a:pathLst>
                <a:path h="437076" w="3862838">
                  <a:moveTo>
                    <a:pt x="3659638" y="0"/>
                  </a:moveTo>
                  <a:cubicBezTo>
                    <a:pt x="3771862" y="0"/>
                    <a:pt x="3862838" y="97843"/>
                    <a:pt x="3862838" y="218538"/>
                  </a:cubicBezTo>
                  <a:cubicBezTo>
                    <a:pt x="3862838" y="339233"/>
                    <a:pt x="3771862" y="437076"/>
                    <a:pt x="3659638" y="437076"/>
                  </a:cubicBezTo>
                  <a:lnTo>
                    <a:pt x="203200" y="437076"/>
                  </a:lnTo>
                  <a:cubicBezTo>
                    <a:pt x="90976" y="437076"/>
                    <a:pt x="0" y="339233"/>
                    <a:pt x="0" y="218538"/>
                  </a:cubicBezTo>
                  <a:cubicBezTo>
                    <a:pt x="0" y="97843"/>
                    <a:pt x="90976" y="0"/>
                    <a:pt x="203200" y="0"/>
                  </a:cubicBezTo>
                  <a:close/>
                </a:path>
              </a:pathLst>
            </a:custGeom>
            <a:solidFill>
              <a:srgbClr val="000000">
                <a:alpha val="0"/>
              </a:srgbClr>
            </a:solidFill>
            <a:ln w="19050" cap="sq">
              <a:solidFill>
                <a:srgbClr val="E3E2DE"/>
              </a:solidFill>
              <a:prstDash val="solid"/>
              <a:miter/>
            </a:ln>
          </p:spPr>
        </p:sp>
        <p:sp>
          <p:nvSpPr>
            <p:cNvPr name="TextBox 19" id="19"/>
            <p:cNvSpPr txBox="true"/>
            <p:nvPr/>
          </p:nvSpPr>
          <p:spPr>
            <a:xfrm>
              <a:off x="0" y="38100"/>
              <a:ext cx="3862838" cy="398976"/>
            </a:xfrm>
            <a:prstGeom prst="rect">
              <a:avLst/>
            </a:prstGeom>
          </p:spPr>
          <p:txBody>
            <a:bodyPr anchor="ctr" rtlCol="false" tIns="53951" lIns="53951" bIns="53951" rIns="53951"/>
            <a:lstStyle/>
            <a:p>
              <a:pPr algn="ctr" marL="0" indent="0" lvl="0">
                <a:lnSpc>
                  <a:spcPts val="3000"/>
                </a:lnSpc>
                <a:spcBef>
                  <a:spcPct val="0"/>
                </a:spcBef>
              </a:pPr>
              <a:r>
                <a:rPr lang="en-US" sz="3000">
                  <a:solidFill>
                    <a:srgbClr val="E3E2DE"/>
                  </a:solidFill>
                  <a:latin typeface="Work Sans"/>
                  <a:ea typeface="Work Sans"/>
                  <a:cs typeface="Work Sans"/>
                  <a:sym typeface="Work Sans"/>
                </a:rPr>
                <a:t>JULY 27TH-31ST LET’S MOVE</a:t>
              </a:r>
            </a:p>
          </p:txBody>
        </p:sp>
      </p:grpSp>
      <p:grpSp>
        <p:nvGrpSpPr>
          <p:cNvPr name="Group 20" id="20"/>
          <p:cNvGrpSpPr/>
          <p:nvPr/>
        </p:nvGrpSpPr>
        <p:grpSpPr>
          <a:xfrm rot="0">
            <a:off x="709125" y="8816993"/>
            <a:ext cx="8161292" cy="746914"/>
            <a:chOff x="0" y="0"/>
            <a:chExt cx="4775791" cy="437076"/>
          </a:xfrm>
        </p:grpSpPr>
        <p:sp>
          <p:nvSpPr>
            <p:cNvPr name="Freeform 21" id="21"/>
            <p:cNvSpPr/>
            <p:nvPr/>
          </p:nvSpPr>
          <p:spPr>
            <a:xfrm flipH="false" flipV="false" rot="0">
              <a:off x="0" y="0"/>
              <a:ext cx="4775791" cy="437076"/>
            </a:xfrm>
            <a:custGeom>
              <a:avLst/>
              <a:gdLst/>
              <a:ahLst/>
              <a:cxnLst/>
              <a:rect r="r" b="b" t="t" l="l"/>
              <a:pathLst>
                <a:path h="437076" w="4775791">
                  <a:moveTo>
                    <a:pt x="4572591" y="0"/>
                  </a:moveTo>
                  <a:cubicBezTo>
                    <a:pt x="4684815" y="0"/>
                    <a:pt x="4775791" y="97843"/>
                    <a:pt x="4775791" y="218538"/>
                  </a:cubicBezTo>
                  <a:cubicBezTo>
                    <a:pt x="4775791" y="339233"/>
                    <a:pt x="4684815" y="437076"/>
                    <a:pt x="4572591" y="437076"/>
                  </a:cubicBezTo>
                  <a:lnTo>
                    <a:pt x="203200" y="437076"/>
                  </a:lnTo>
                  <a:cubicBezTo>
                    <a:pt x="90976" y="437076"/>
                    <a:pt x="0" y="339233"/>
                    <a:pt x="0" y="218538"/>
                  </a:cubicBezTo>
                  <a:cubicBezTo>
                    <a:pt x="0" y="97843"/>
                    <a:pt x="90976" y="0"/>
                    <a:pt x="203200" y="0"/>
                  </a:cubicBezTo>
                  <a:close/>
                </a:path>
              </a:pathLst>
            </a:custGeom>
            <a:solidFill>
              <a:srgbClr val="000000">
                <a:alpha val="0"/>
              </a:srgbClr>
            </a:solidFill>
            <a:ln w="19050" cap="sq">
              <a:solidFill>
                <a:srgbClr val="E3E2DE"/>
              </a:solidFill>
              <a:prstDash val="solid"/>
              <a:miter/>
            </a:ln>
          </p:spPr>
        </p:sp>
        <p:sp>
          <p:nvSpPr>
            <p:cNvPr name="TextBox 22" id="22"/>
            <p:cNvSpPr txBox="true"/>
            <p:nvPr/>
          </p:nvSpPr>
          <p:spPr>
            <a:xfrm>
              <a:off x="0" y="38100"/>
              <a:ext cx="4775791" cy="398976"/>
            </a:xfrm>
            <a:prstGeom prst="rect">
              <a:avLst/>
            </a:prstGeom>
          </p:spPr>
          <p:txBody>
            <a:bodyPr anchor="ctr" rtlCol="false" tIns="53951" lIns="53951" bIns="53951" rIns="53951"/>
            <a:lstStyle/>
            <a:p>
              <a:pPr algn="ctr" marL="0" indent="0" lvl="0">
                <a:lnSpc>
                  <a:spcPts val="3000"/>
                </a:lnSpc>
                <a:spcBef>
                  <a:spcPct val="0"/>
                </a:spcBef>
              </a:pPr>
              <a:r>
                <a:rPr lang="en-US" sz="3000">
                  <a:solidFill>
                    <a:srgbClr val="E3E2DE"/>
                  </a:solidFill>
                  <a:latin typeface="Work Sans"/>
                  <a:ea typeface="Work Sans"/>
                  <a:cs typeface="Work Sans"/>
                  <a:sym typeface="Work Sans"/>
                </a:rPr>
                <a:t>AUGUST 3RD-7TH BACK TO SCHOOL BASH</a:t>
              </a:r>
            </a:p>
          </p:txBody>
        </p:sp>
      </p:grpSp>
      <p:sp>
        <p:nvSpPr>
          <p:cNvPr name="Freeform 23" id="23"/>
          <p:cNvSpPr/>
          <p:nvPr/>
        </p:nvSpPr>
        <p:spPr>
          <a:xfrm flipH="false" flipV="false" rot="0">
            <a:off x="11752388" y="2050635"/>
            <a:ext cx="5506912" cy="7710963"/>
          </a:xfrm>
          <a:custGeom>
            <a:avLst/>
            <a:gdLst/>
            <a:ahLst/>
            <a:cxnLst/>
            <a:rect r="r" b="b" t="t" l="l"/>
            <a:pathLst>
              <a:path h="7710963" w="5506912">
                <a:moveTo>
                  <a:pt x="0" y="0"/>
                </a:moveTo>
                <a:lnTo>
                  <a:pt x="5506912" y="0"/>
                </a:lnTo>
                <a:lnTo>
                  <a:pt x="5506912" y="7710963"/>
                </a:lnTo>
                <a:lnTo>
                  <a:pt x="0" y="7710963"/>
                </a:lnTo>
                <a:lnTo>
                  <a:pt x="0" y="0"/>
                </a:lnTo>
                <a:close/>
              </a:path>
            </a:pathLst>
          </a:custGeom>
          <a:blipFill>
            <a:blip r:embed="rId2"/>
            <a:stretch>
              <a:fillRect l="0" t="0" r="0" b="0"/>
            </a:stretch>
          </a:blipFill>
        </p:spPr>
      </p:sp>
      <p:sp>
        <p:nvSpPr>
          <p:cNvPr name="TextBox 24" id="24"/>
          <p:cNvSpPr txBox="true"/>
          <p:nvPr/>
        </p:nvSpPr>
        <p:spPr>
          <a:xfrm rot="0">
            <a:off x="709125" y="393687"/>
            <a:ext cx="16869749" cy="1470050"/>
          </a:xfrm>
          <a:prstGeom prst="rect">
            <a:avLst/>
          </a:prstGeom>
        </p:spPr>
        <p:txBody>
          <a:bodyPr anchor="t" rtlCol="false" tIns="0" lIns="0" bIns="0" rIns="0">
            <a:spAutoFit/>
          </a:bodyPr>
          <a:lstStyle/>
          <a:p>
            <a:pPr algn="l">
              <a:lnSpc>
                <a:spcPts val="11001"/>
              </a:lnSpc>
            </a:pPr>
            <a:r>
              <a:rPr lang="en-US" sz="11001" spc="-605" b="true">
                <a:solidFill>
                  <a:srgbClr val="E3E2DE"/>
                </a:solidFill>
                <a:latin typeface="Aileron Heavy"/>
                <a:ea typeface="Aileron Heavy"/>
                <a:cs typeface="Aileron Heavy"/>
                <a:sym typeface="Aileron Heavy"/>
              </a:rPr>
              <a:t>Camp Weeks and Themes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3257"/>
        </a:solidFill>
      </p:bgPr>
    </p:bg>
    <p:spTree>
      <p:nvGrpSpPr>
        <p:cNvPr id="1" name=""/>
        <p:cNvGrpSpPr/>
        <p:nvPr/>
      </p:nvGrpSpPr>
      <p:grpSpPr>
        <a:xfrm>
          <a:off x="0" y="0"/>
          <a:ext cx="0" cy="0"/>
          <a:chOff x="0" y="0"/>
          <a:chExt cx="0" cy="0"/>
        </a:xfrm>
      </p:grpSpPr>
      <p:grpSp>
        <p:nvGrpSpPr>
          <p:cNvPr name="Group 2" id="2"/>
          <p:cNvGrpSpPr/>
          <p:nvPr/>
        </p:nvGrpSpPr>
        <p:grpSpPr>
          <a:xfrm rot="0">
            <a:off x="1028623" y="2785632"/>
            <a:ext cx="4622852" cy="4622852"/>
            <a:chOff x="0" y="0"/>
            <a:chExt cx="13716000" cy="13716000"/>
          </a:xfrm>
        </p:grpSpPr>
        <p:sp>
          <p:nvSpPr>
            <p:cNvPr name="Freeform 3" id="3"/>
            <p:cNvSpPr/>
            <p:nvPr/>
          </p:nvSpPr>
          <p:spPr>
            <a:xfrm flipH="false" flipV="false" rot="0">
              <a:off x="0" y="0"/>
              <a:ext cx="13716000" cy="13716000"/>
            </a:xfrm>
            <a:custGeom>
              <a:avLst/>
              <a:gdLst/>
              <a:ahLst/>
              <a:cxnLst/>
              <a:rect r="r" b="b" t="t" l="l"/>
              <a:pathLst>
                <a:path h="13716000" w="13716000">
                  <a:moveTo>
                    <a:pt x="13716000" y="2191306"/>
                  </a:moveTo>
                  <a:cubicBezTo>
                    <a:pt x="12687471" y="2191306"/>
                    <a:pt x="11681410" y="1876072"/>
                    <a:pt x="10845038" y="1277447"/>
                  </a:cubicBezTo>
                  <a:cubicBezTo>
                    <a:pt x="8459878" y="-425816"/>
                    <a:pt x="5256130" y="-425816"/>
                    <a:pt x="2870970" y="1277447"/>
                  </a:cubicBezTo>
                  <a:cubicBezTo>
                    <a:pt x="2034592" y="1876072"/>
                    <a:pt x="1028532" y="2191306"/>
                    <a:pt x="0" y="2191306"/>
                  </a:cubicBezTo>
                  <a:lnTo>
                    <a:pt x="0" y="11524693"/>
                  </a:lnTo>
                  <a:cubicBezTo>
                    <a:pt x="1028532" y="11524693"/>
                    <a:pt x="2034592" y="11839927"/>
                    <a:pt x="2870962" y="12438553"/>
                  </a:cubicBezTo>
                  <a:cubicBezTo>
                    <a:pt x="5256122" y="14141816"/>
                    <a:pt x="8459870" y="14141816"/>
                    <a:pt x="10845030" y="12438553"/>
                  </a:cubicBezTo>
                  <a:cubicBezTo>
                    <a:pt x="11681404" y="11839927"/>
                    <a:pt x="12687464" y="11524693"/>
                    <a:pt x="13715992" y="11524693"/>
                  </a:cubicBezTo>
                  <a:lnTo>
                    <a:pt x="13715992" y="2191306"/>
                  </a:lnTo>
                  <a:close/>
                </a:path>
              </a:pathLst>
            </a:custGeom>
            <a:blipFill>
              <a:blip r:embed="rId2"/>
              <a:stretch>
                <a:fillRect l="0" t="-16747" r="0" b="-16747"/>
              </a:stretch>
            </a:blipFill>
          </p:spPr>
        </p:sp>
      </p:grpSp>
      <p:grpSp>
        <p:nvGrpSpPr>
          <p:cNvPr name="Group 4" id="4"/>
          <p:cNvGrpSpPr/>
          <p:nvPr/>
        </p:nvGrpSpPr>
        <p:grpSpPr>
          <a:xfrm rot="0">
            <a:off x="6832574" y="3296598"/>
            <a:ext cx="4622852" cy="4622852"/>
            <a:chOff x="0" y="0"/>
            <a:chExt cx="13716000" cy="13716000"/>
          </a:xfrm>
        </p:grpSpPr>
        <p:sp>
          <p:nvSpPr>
            <p:cNvPr name="Freeform 5" id="5"/>
            <p:cNvSpPr/>
            <p:nvPr/>
          </p:nvSpPr>
          <p:spPr>
            <a:xfrm flipH="false" flipV="false" rot="0">
              <a:off x="0" y="0"/>
              <a:ext cx="13716000" cy="13716000"/>
            </a:xfrm>
            <a:custGeom>
              <a:avLst/>
              <a:gdLst/>
              <a:ahLst/>
              <a:cxnLst/>
              <a:rect r="r" b="b" t="t" l="l"/>
              <a:pathLst>
                <a:path h="13716000" w="13716000">
                  <a:moveTo>
                    <a:pt x="13716000" y="2191306"/>
                  </a:moveTo>
                  <a:cubicBezTo>
                    <a:pt x="12687471" y="2191306"/>
                    <a:pt x="11681410" y="1876072"/>
                    <a:pt x="10845038" y="1277447"/>
                  </a:cubicBezTo>
                  <a:cubicBezTo>
                    <a:pt x="8459878" y="-425816"/>
                    <a:pt x="5256130" y="-425816"/>
                    <a:pt x="2870970" y="1277447"/>
                  </a:cubicBezTo>
                  <a:cubicBezTo>
                    <a:pt x="2034592" y="1876072"/>
                    <a:pt x="1028532" y="2191306"/>
                    <a:pt x="0" y="2191306"/>
                  </a:cubicBezTo>
                  <a:lnTo>
                    <a:pt x="0" y="11524693"/>
                  </a:lnTo>
                  <a:cubicBezTo>
                    <a:pt x="1028532" y="11524693"/>
                    <a:pt x="2034592" y="11839927"/>
                    <a:pt x="2870962" y="12438553"/>
                  </a:cubicBezTo>
                  <a:cubicBezTo>
                    <a:pt x="5256122" y="14141816"/>
                    <a:pt x="8459870" y="14141816"/>
                    <a:pt x="10845030" y="12438553"/>
                  </a:cubicBezTo>
                  <a:cubicBezTo>
                    <a:pt x="11681404" y="11839927"/>
                    <a:pt x="12687464" y="11524693"/>
                    <a:pt x="13715992" y="11524693"/>
                  </a:cubicBezTo>
                  <a:lnTo>
                    <a:pt x="13715992" y="2191306"/>
                  </a:lnTo>
                  <a:close/>
                </a:path>
              </a:pathLst>
            </a:custGeom>
            <a:blipFill>
              <a:blip r:embed="rId3"/>
              <a:stretch>
                <a:fillRect l="0" t="-20153" r="0" b="-20153"/>
              </a:stretch>
            </a:blipFill>
            <a:ln cap="sq">
              <a:noFill/>
              <a:prstDash val="solid"/>
              <a:miter/>
            </a:ln>
          </p:spPr>
        </p:sp>
      </p:grpSp>
      <p:grpSp>
        <p:nvGrpSpPr>
          <p:cNvPr name="Group 6" id="6"/>
          <p:cNvGrpSpPr/>
          <p:nvPr/>
        </p:nvGrpSpPr>
        <p:grpSpPr>
          <a:xfrm rot="0">
            <a:off x="12636448" y="2785632"/>
            <a:ext cx="4622852" cy="4622852"/>
            <a:chOff x="0" y="0"/>
            <a:chExt cx="13716000" cy="13716000"/>
          </a:xfrm>
        </p:grpSpPr>
        <p:sp>
          <p:nvSpPr>
            <p:cNvPr name="Freeform 7" id="7"/>
            <p:cNvSpPr/>
            <p:nvPr/>
          </p:nvSpPr>
          <p:spPr>
            <a:xfrm flipH="false" flipV="false" rot="0">
              <a:off x="0" y="0"/>
              <a:ext cx="13716000" cy="13716000"/>
            </a:xfrm>
            <a:custGeom>
              <a:avLst/>
              <a:gdLst/>
              <a:ahLst/>
              <a:cxnLst/>
              <a:rect r="r" b="b" t="t" l="l"/>
              <a:pathLst>
                <a:path h="13716000" w="13716000">
                  <a:moveTo>
                    <a:pt x="13716000" y="2191306"/>
                  </a:moveTo>
                  <a:cubicBezTo>
                    <a:pt x="12687471" y="2191306"/>
                    <a:pt x="11681410" y="1876072"/>
                    <a:pt x="10845038" y="1277447"/>
                  </a:cubicBezTo>
                  <a:cubicBezTo>
                    <a:pt x="8459878" y="-425816"/>
                    <a:pt x="5256130" y="-425816"/>
                    <a:pt x="2870970" y="1277447"/>
                  </a:cubicBezTo>
                  <a:cubicBezTo>
                    <a:pt x="2034592" y="1876072"/>
                    <a:pt x="1028532" y="2191306"/>
                    <a:pt x="0" y="2191306"/>
                  </a:cubicBezTo>
                  <a:lnTo>
                    <a:pt x="0" y="11524693"/>
                  </a:lnTo>
                  <a:cubicBezTo>
                    <a:pt x="1028532" y="11524693"/>
                    <a:pt x="2034592" y="11839927"/>
                    <a:pt x="2870962" y="12438553"/>
                  </a:cubicBezTo>
                  <a:cubicBezTo>
                    <a:pt x="5256122" y="14141816"/>
                    <a:pt x="8459870" y="14141816"/>
                    <a:pt x="10845030" y="12438553"/>
                  </a:cubicBezTo>
                  <a:cubicBezTo>
                    <a:pt x="11681404" y="11839927"/>
                    <a:pt x="12687464" y="11524693"/>
                    <a:pt x="13715992" y="11524693"/>
                  </a:cubicBezTo>
                  <a:lnTo>
                    <a:pt x="13715992" y="2191306"/>
                  </a:lnTo>
                  <a:close/>
                </a:path>
              </a:pathLst>
            </a:custGeom>
            <a:blipFill>
              <a:blip r:embed="rId4"/>
              <a:stretch>
                <a:fillRect l="0" t="0" r="0" b="0"/>
              </a:stretch>
            </a:blipFill>
          </p:spPr>
        </p:sp>
      </p:grpSp>
      <p:sp>
        <p:nvSpPr>
          <p:cNvPr name="TextBox 8" id="8"/>
          <p:cNvSpPr txBox="true"/>
          <p:nvPr/>
        </p:nvSpPr>
        <p:spPr>
          <a:xfrm rot="0">
            <a:off x="1028623" y="300872"/>
            <a:ext cx="17126067" cy="1903735"/>
          </a:xfrm>
          <a:prstGeom prst="rect">
            <a:avLst/>
          </a:prstGeom>
        </p:spPr>
        <p:txBody>
          <a:bodyPr anchor="t" rtlCol="false" tIns="0" lIns="0" bIns="0" rIns="0">
            <a:spAutoFit/>
          </a:bodyPr>
          <a:lstStyle/>
          <a:p>
            <a:pPr algn="l">
              <a:lnSpc>
                <a:spcPts val="14200"/>
              </a:lnSpc>
            </a:pPr>
            <a:r>
              <a:rPr lang="en-US" sz="14200" spc="-781" b="true">
                <a:solidFill>
                  <a:srgbClr val="E3E2DE"/>
                </a:solidFill>
                <a:latin typeface="Aileron Heavy"/>
                <a:ea typeface="Aileron Heavy"/>
                <a:cs typeface="Aileron Heavy"/>
                <a:sym typeface="Aileron Heavy"/>
              </a:rPr>
              <a:t>Before and After Care</a:t>
            </a:r>
          </a:p>
        </p:txBody>
      </p:sp>
      <p:sp>
        <p:nvSpPr>
          <p:cNvPr name="TextBox 9" id="9"/>
          <p:cNvSpPr txBox="true"/>
          <p:nvPr/>
        </p:nvSpPr>
        <p:spPr>
          <a:xfrm rot="0">
            <a:off x="991377" y="7683283"/>
            <a:ext cx="4660097" cy="2030095"/>
          </a:xfrm>
          <a:prstGeom prst="rect">
            <a:avLst/>
          </a:prstGeom>
        </p:spPr>
        <p:txBody>
          <a:bodyPr anchor="t" rtlCol="false" tIns="0" lIns="0" bIns="0" rIns="0">
            <a:spAutoFit/>
          </a:bodyPr>
          <a:lstStyle/>
          <a:p>
            <a:pPr algn="ctr">
              <a:lnSpc>
                <a:spcPts val="2300"/>
              </a:lnSpc>
              <a:spcBef>
                <a:spcPct val="0"/>
              </a:spcBef>
            </a:pPr>
            <a:r>
              <a:rPr lang="en-US" sz="2300">
                <a:solidFill>
                  <a:srgbClr val="E3E2DE"/>
                </a:solidFill>
                <a:latin typeface="Work Sans"/>
                <a:ea typeface="Work Sans"/>
                <a:cs typeface="Work Sans"/>
                <a:sym typeface="Work Sans"/>
              </a:rPr>
              <a:t>BEFORE CARE: 8 A.M. - 9 A.M., M-F ($40/WEEK PER STUDENT)</a:t>
            </a:r>
          </a:p>
          <a:p>
            <a:pPr algn="ctr">
              <a:lnSpc>
                <a:spcPts val="2300"/>
              </a:lnSpc>
              <a:spcBef>
                <a:spcPct val="0"/>
              </a:spcBef>
            </a:pPr>
          </a:p>
          <a:p>
            <a:pPr algn="ctr">
              <a:lnSpc>
                <a:spcPts val="2300"/>
              </a:lnSpc>
              <a:spcBef>
                <a:spcPct val="0"/>
              </a:spcBef>
            </a:pPr>
            <a:r>
              <a:rPr lang="en-US" sz="2300">
                <a:solidFill>
                  <a:srgbClr val="E3E2DE"/>
                </a:solidFill>
                <a:latin typeface="Work Sans"/>
                <a:ea typeface="Work Sans"/>
                <a:cs typeface="Work Sans"/>
                <a:sym typeface="Work Sans"/>
              </a:rPr>
              <a:t>CAMP SESSION: 9 A.M. - 4 P.M.</a:t>
            </a:r>
          </a:p>
          <a:p>
            <a:pPr algn="ctr">
              <a:lnSpc>
                <a:spcPts val="2300"/>
              </a:lnSpc>
              <a:spcBef>
                <a:spcPct val="0"/>
              </a:spcBef>
            </a:pPr>
          </a:p>
          <a:p>
            <a:pPr algn="ctr">
              <a:lnSpc>
                <a:spcPts val="2300"/>
              </a:lnSpc>
              <a:spcBef>
                <a:spcPct val="0"/>
              </a:spcBef>
            </a:pPr>
            <a:r>
              <a:rPr lang="en-US" sz="2300">
                <a:solidFill>
                  <a:srgbClr val="E3E2DE"/>
                </a:solidFill>
                <a:latin typeface="Work Sans"/>
                <a:ea typeface="Work Sans"/>
                <a:cs typeface="Work Sans"/>
                <a:sym typeface="Work Sans"/>
              </a:rPr>
              <a:t>AFTER CARE: 4 P.M. - 5:15 P.M., M-F ($45/WEEK PER STUDENT)</a:t>
            </a:r>
          </a:p>
        </p:txBody>
      </p:sp>
      <p:sp>
        <p:nvSpPr>
          <p:cNvPr name="TextBox 10" id="10"/>
          <p:cNvSpPr txBox="true"/>
          <p:nvPr/>
        </p:nvSpPr>
        <p:spPr>
          <a:xfrm rot="0">
            <a:off x="6832574" y="8018126"/>
            <a:ext cx="4775638" cy="2030095"/>
          </a:xfrm>
          <a:prstGeom prst="rect">
            <a:avLst/>
          </a:prstGeom>
        </p:spPr>
        <p:txBody>
          <a:bodyPr anchor="t" rtlCol="false" tIns="0" lIns="0" bIns="0" rIns="0">
            <a:spAutoFit/>
          </a:bodyPr>
          <a:lstStyle/>
          <a:p>
            <a:pPr algn="ctr">
              <a:lnSpc>
                <a:spcPts val="2300"/>
              </a:lnSpc>
              <a:spcBef>
                <a:spcPct val="0"/>
              </a:spcBef>
            </a:pPr>
            <a:r>
              <a:rPr lang="en-US" sz="2300">
                <a:solidFill>
                  <a:srgbClr val="E3E2DE"/>
                </a:solidFill>
                <a:latin typeface="Work Sans"/>
                <a:ea typeface="Work Sans"/>
                <a:cs typeface="Work Sans"/>
                <a:sym typeface="Work Sans"/>
              </a:rPr>
              <a:t>EMPLOYEE IS RESPONSIBLE FOR THE COST OF BEFORE AND AFTER CARE. IF YOU ARE ENROLLED IN THE DEPENDENT CARE FSA, YOU MAY BE ABLE TO USE YOUR DCFSA FUNDS TO PAY FOR BEFORE AND AFTER CARE!</a:t>
            </a:r>
          </a:p>
        </p:txBody>
      </p:sp>
      <p:sp>
        <p:nvSpPr>
          <p:cNvPr name="TextBox 11" id="11"/>
          <p:cNvSpPr txBox="true"/>
          <p:nvPr/>
        </p:nvSpPr>
        <p:spPr>
          <a:xfrm rot="0">
            <a:off x="12636448" y="7683283"/>
            <a:ext cx="4913637" cy="1851455"/>
          </a:xfrm>
          <a:prstGeom prst="rect">
            <a:avLst/>
          </a:prstGeom>
        </p:spPr>
        <p:txBody>
          <a:bodyPr anchor="t" rtlCol="false" tIns="0" lIns="0" bIns="0" rIns="0">
            <a:spAutoFit/>
          </a:bodyPr>
          <a:lstStyle/>
          <a:p>
            <a:pPr algn="ctr">
              <a:lnSpc>
                <a:spcPts val="2300"/>
              </a:lnSpc>
              <a:spcBef>
                <a:spcPct val="0"/>
              </a:spcBef>
            </a:pPr>
            <a:r>
              <a:rPr lang="en-US" sz="2300">
                <a:solidFill>
                  <a:srgbClr val="E3E2DE"/>
                </a:solidFill>
                <a:latin typeface="Work Sans"/>
                <a:ea typeface="Work Sans"/>
                <a:cs typeface="Work Sans"/>
                <a:sym typeface="Work Sans"/>
              </a:rPr>
              <a:t>REGISTRATION FOR BEFORE AND AFTER CARE IS ONGOING AND STUDENTS CAN BE ADDED AT ANY TIME FOR ANY SPECIFIC WEEK(S) THEY NEED AS LONG AS AT LEAST 1 STUDENT IS ENROLLED. </a:t>
            </a:r>
          </a:p>
          <a:p>
            <a:pPr algn="ctr">
              <a:lnSpc>
                <a:spcPts val="983"/>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3257"/>
        </a:solidFill>
      </p:bgPr>
    </p:bg>
    <p:spTree>
      <p:nvGrpSpPr>
        <p:cNvPr id="1" name=""/>
        <p:cNvGrpSpPr/>
        <p:nvPr/>
      </p:nvGrpSpPr>
      <p:grpSpPr>
        <a:xfrm>
          <a:off x="0" y="0"/>
          <a:ext cx="0" cy="0"/>
          <a:chOff x="0" y="0"/>
          <a:chExt cx="0" cy="0"/>
        </a:xfrm>
      </p:grpSpPr>
      <p:grpSp>
        <p:nvGrpSpPr>
          <p:cNvPr name="Group 2" id="2"/>
          <p:cNvGrpSpPr/>
          <p:nvPr/>
        </p:nvGrpSpPr>
        <p:grpSpPr>
          <a:xfrm rot="0">
            <a:off x="10892366" y="1922211"/>
            <a:ext cx="6937833" cy="8059179"/>
            <a:chOff x="0" y="0"/>
            <a:chExt cx="13716000" cy="15932886"/>
          </a:xfrm>
        </p:grpSpPr>
        <p:sp>
          <p:nvSpPr>
            <p:cNvPr name="Freeform 3" id="3"/>
            <p:cNvSpPr/>
            <p:nvPr/>
          </p:nvSpPr>
          <p:spPr>
            <a:xfrm flipH="false" flipV="false" rot="0">
              <a:off x="0" y="0"/>
              <a:ext cx="13716000" cy="15932886"/>
            </a:xfrm>
            <a:custGeom>
              <a:avLst/>
              <a:gdLst/>
              <a:ahLst/>
              <a:cxnLst/>
              <a:rect r="r" b="b" t="t" l="l"/>
              <a:pathLst>
                <a:path h="15932886" w="13716000">
                  <a:moveTo>
                    <a:pt x="6857994" y="0"/>
                  </a:moveTo>
                  <a:lnTo>
                    <a:pt x="6858008" y="0"/>
                  </a:lnTo>
                  <a:cubicBezTo>
                    <a:pt x="10645573" y="1"/>
                    <a:pt x="13716000" y="3566695"/>
                    <a:pt x="13716000" y="7966436"/>
                  </a:cubicBezTo>
                  <a:lnTo>
                    <a:pt x="13716000" y="15932886"/>
                  </a:lnTo>
                  <a:lnTo>
                    <a:pt x="0" y="15932886"/>
                  </a:lnTo>
                  <a:lnTo>
                    <a:pt x="0" y="7966436"/>
                  </a:lnTo>
                  <a:cubicBezTo>
                    <a:pt x="0" y="3566695"/>
                    <a:pt x="3070428" y="0"/>
                    <a:pt x="6857994" y="0"/>
                  </a:cubicBezTo>
                  <a:close/>
                </a:path>
              </a:pathLst>
            </a:custGeom>
            <a:blipFill>
              <a:blip r:embed="rId2"/>
              <a:stretch>
                <a:fillRect l="-8081" t="0" r="-8081" b="0"/>
              </a:stretch>
            </a:blipFill>
          </p:spPr>
        </p:sp>
      </p:grpSp>
      <p:sp>
        <p:nvSpPr>
          <p:cNvPr name="TextBox 4" id="4"/>
          <p:cNvSpPr txBox="true"/>
          <p:nvPr/>
        </p:nvSpPr>
        <p:spPr>
          <a:xfrm rot="0">
            <a:off x="327696" y="276225"/>
            <a:ext cx="14279849" cy="2009775"/>
          </a:xfrm>
          <a:prstGeom prst="rect">
            <a:avLst/>
          </a:prstGeom>
        </p:spPr>
        <p:txBody>
          <a:bodyPr anchor="t" rtlCol="false" tIns="0" lIns="0" bIns="0" rIns="0">
            <a:spAutoFit/>
          </a:bodyPr>
          <a:lstStyle/>
          <a:p>
            <a:pPr algn="l">
              <a:lnSpc>
                <a:spcPts val="15000"/>
              </a:lnSpc>
            </a:pPr>
            <a:r>
              <a:rPr lang="en-US" sz="15000" spc="-825" b="true">
                <a:solidFill>
                  <a:srgbClr val="E3E2DE"/>
                </a:solidFill>
                <a:latin typeface="Aileron Heavy"/>
                <a:ea typeface="Aileron Heavy"/>
                <a:cs typeface="Aileron Heavy"/>
                <a:sym typeface="Aileron Heavy"/>
              </a:rPr>
              <a:t>Cancellations</a:t>
            </a:r>
          </a:p>
        </p:txBody>
      </p:sp>
      <p:sp>
        <p:nvSpPr>
          <p:cNvPr name="TextBox 5" id="5"/>
          <p:cNvSpPr txBox="true"/>
          <p:nvPr/>
        </p:nvSpPr>
        <p:spPr>
          <a:xfrm rot="0">
            <a:off x="327696" y="2486736"/>
            <a:ext cx="9530480" cy="7010400"/>
          </a:xfrm>
          <a:prstGeom prst="rect">
            <a:avLst/>
          </a:prstGeom>
        </p:spPr>
        <p:txBody>
          <a:bodyPr anchor="t" rtlCol="false" tIns="0" lIns="0" bIns="0" rIns="0">
            <a:spAutoFit/>
          </a:bodyPr>
          <a:lstStyle/>
          <a:p>
            <a:pPr algn="l">
              <a:lnSpc>
                <a:spcPts val="2639"/>
              </a:lnSpc>
            </a:pPr>
            <a:r>
              <a:rPr lang="en-US" sz="2199">
                <a:solidFill>
                  <a:srgbClr val="E3E2DE"/>
                </a:solidFill>
                <a:latin typeface="Work Sans"/>
                <a:ea typeface="Work Sans"/>
                <a:cs typeface="Work Sans"/>
                <a:sym typeface="Work Sans"/>
              </a:rPr>
              <a:t>IF YOUR DEPENDENT IS ENROLLED IN A CAMP AND WILL BE UNABLE TO ATTEND, YOU MUST NOTIFY LITTLE SCHOLARS AS SOON AS POSSIBLE TO AVOID BEING CHARGED A CANCELLATION FEE.</a:t>
            </a:r>
          </a:p>
          <a:p>
            <a:pPr algn="l">
              <a:lnSpc>
                <a:spcPts val="2639"/>
              </a:lnSpc>
            </a:pPr>
          </a:p>
          <a:p>
            <a:pPr algn="l">
              <a:lnSpc>
                <a:spcPts val="2639"/>
              </a:lnSpc>
            </a:pPr>
            <a:r>
              <a:rPr lang="en-US" sz="2199">
                <a:solidFill>
                  <a:srgbClr val="E3E2DE"/>
                </a:solidFill>
                <a:latin typeface="Work Sans"/>
                <a:ea typeface="Work Sans"/>
                <a:cs typeface="Work Sans"/>
                <a:sym typeface="Work Sans"/>
              </a:rPr>
              <a:t>No fee will be charged if you cancel a camp </a:t>
            </a:r>
            <a:r>
              <a:rPr lang="en-US" sz="2199" b="true">
                <a:solidFill>
                  <a:srgbClr val="E3E2DE"/>
                </a:solidFill>
                <a:latin typeface="Work Sans Bold"/>
                <a:ea typeface="Work Sans Bold"/>
                <a:cs typeface="Work Sans Bold"/>
                <a:sym typeface="Work Sans Bold"/>
              </a:rPr>
              <a:t>by</a:t>
            </a:r>
            <a:r>
              <a:rPr lang="en-US" sz="2199">
                <a:solidFill>
                  <a:srgbClr val="E3E2DE"/>
                </a:solidFill>
                <a:latin typeface="Work Sans"/>
                <a:ea typeface="Work Sans"/>
                <a:cs typeface="Work Sans"/>
                <a:sym typeface="Work Sans"/>
              </a:rPr>
              <a:t> Friday, April 24th.</a:t>
            </a:r>
          </a:p>
          <a:p>
            <a:pPr algn="l">
              <a:lnSpc>
                <a:spcPts val="2639"/>
              </a:lnSpc>
            </a:pPr>
          </a:p>
          <a:p>
            <a:pPr algn="l">
              <a:lnSpc>
                <a:spcPts val="2639"/>
              </a:lnSpc>
            </a:pPr>
            <a:r>
              <a:rPr lang="en-US" sz="2199">
                <a:solidFill>
                  <a:srgbClr val="E3E2DE"/>
                </a:solidFill>
                <a:latin typeface="Work Sans"/>
                <a:ea typeface="Work Sans"/>
                <a:cs typeface="Work Sans"/>
                <a:sym typeface="Work Sans"/>
              </a:rPr>
              <a:t>An administrative fee of $50 per child, per week will be charged if you cancel a camp </a:t>
            </a:r>
            <a:r>
              <a:rPr lang="en-US" sz="2199" b="true">
                <a:solidFill>
                  <a:srgbClr val="E3E2DE"/>
                </a:solidFill>
                <a:latin typeface="Work Sans Bold"/>
                <a:ea typeface="Work Sans Bold"/>
                <a:cs typeface="Work Sans Bold"/>
                <a:sym typeface="Work Sans Bold"/>
              </a:rPr>
              <a:t>after Friday, April 24th</a:t>
            </a:r>
            <a:r>
              <a:rPr lang="en-US" sz="2199">
                <a:solidFill>
                  <a:srgbClr val="E3E2DE"/>
                </a:solidFill>
                <a:latin typeface="Work Sans"/>
                <a:ea typeface="Work Sans"/>
                <a:cs typeface="Work Sans"/>
                <a:sym typeface="Work Sans"/>
              </a:rPr>
              <a:t>. This fee will be deducted from the employee’s next paycheck.</a:t>
            </a:r>
          </a:p>
          <a:p>
            <a:pPr algn="l">
              <a:lnSpc>
                <a:spcPts val="2639"/>
              </a:lnSpc>
            </a:pPr>
          </a:p>
          <a:p>
            <a:pPr algn="l">
              <a:lnSpc>
                <a:spcPts val="2639"/>
              </a:lnSpc>
            </a:pPr>
            <a:r>
              <a:rPr lang="en-US" sz="2199">
                <a:solidFill>
                  <a:srgbClr val="E3E2DE"/>
                </a:solidFill>
                <a:latin typeface="Work Sans"/>
                <a:ea typeface="Work Sans"/>
                <a:cs typeface="Work Sans"/>
                <a:sym typeface="Work Sans"/>
              </a:rPr>
              <a:t>If a participant's guardian </a:t>
            </a:r>
            <a:r>
              <a:rPr lang="en-US" sz="2199" b="true">
                <a:solidFill>
                  <a:srgbClr val="E3E2DE"/>
                </a:solidFill>
                <a:latin typeface="Work Sans Bold"/>
                <a:ea typeface="Work Sans Bold"/>
                <a:cs typeface="Work Sans Bold"/>
                <a:sym typeface="Work Sans Bold"/>
              </a:rPr>
              <a:t>does not provide cancellation notice</a:t>
            </a:r>
            <a:r>
              <a:rPr lang="en-US" sz="2199">
                <a:solidFill>
                  <a:srgbClr val="E3E2DE"/>
                </a:solidFill>
                <a:latin typeface="Work Sans"/>
                <a:ea typeface="Work Sans"/>
                <a:cs typeface="Work Sans"/>
                <a:sym typeface="Work Sans"/>
              </a:rPr>
              <a:t> prior to the start of a program and the child does not attend the program, a no-show fee of $100 per child per week will be deducted from the employee’s next paycheck. Exceptions will be made for a child’s illness only if a legitimate doctor’s note is provided.</a:t>
            </a:r>
          </a:p>
          <a:p>
            <a:pPr algn="l">
              <a:lnSpc>
                <a:spcPts val="2639"/>
              </a:lnSpc>
            </a:pPr>
          </a:p>
          <a:p>
            <a:pPr algn="ctr">
              <a:lnSpc>
                <a:spcPts val="2639"/>
              </a:lnSpc>
            </a:pPr>
            <a:r>
              <a:rPr lang="en-US" sz="2199" b="true">
                <a:solidFill>
                  <a:srgbClr val="E3E2DE"/>
                </a:solidFill>
                <a:latin typeface="Work Sans Bold"/>
                <a:ea typeface="Work Sans Bold"/>
                <a:cs typeface="Work Sans Bold"/>
                <a:sym typeface="Work Sans Bold"/>
              </a:rPr>
              <a:t>This cancellation policy does NOT apply to Before and After Care.</a:t>
            </a:r>
          </a:p>
          <a:p>
            <a:pPr algn="l" marL="0" indent="0" lvl="1">
              <a:lnSpc>
                <a:spcPts val="263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7422424" y="8764253"/>
            <a:ext cx="3439304" cy="727903"/>
            <a:chOff x="0" y="0"/>
            <a:chExt cx="1920219" cy="406400"/>
          </a:xfrm>
        </p:grpSpPr>
        <p:sp>
          <p:nvSpPr>
            <p:cNvPr name="Freeform 3" id="3"/>
            <p:cNvSpPr/>
            <p:nvPr/>
          </p:nvSpPr>
          <p:spPr>
            <a:xfrm flipH="false" flipV="false" rot="0">
              <a:off x="0" y="0"/>
              <a:ext cx="1920219" cy="406400"/>
            </a:xfrm>
            <a:custGeom>
              <a:avLst/>
              <a:gdLst/>
              <a:ahLst/>
              <a:cxnLst/>
              <a:rect r="r" b="b" t="t" l="l"/>
              <a:pathLst>
                <a:path h="406400" w="1920219">
                  <a:moveTo>
                    <a:pt x="1717019" y="0"/>
                  </a:moveTo>
                  <a:cubicBezTo>
                    <a:pt x="1829243" y="0"/>
                    <a:pt x="1920219" y="90976"/>
                    <a:pt x="1920219" y="203200"/>
                  </a:cubicBezTo>
                  <a:cubicBezTo>
                    <a:pt x="1920219" y="315424"/>
                    <a:pt x="1829243" y="406400"/>
                    <a:pt x="1717019"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E3E2DE"/>
              </a:solidFill>
              <a:prstDash val="solid"/>
              <a:miter/>
            </a:ln>
          </p:spPr>
        </p:sp>
        <p:sp>
          <p:nvSpPr>
            <p:cNvPr name="TextBox 4" id="4"/>
            <p:cNvSpPr txBox="true"/>
            <p:nvPr/>
          </p:nvSpPr>
          <p:spPr>
            <a:xfrm>
              <a:off x="0" y="38100"/>
              <a:ext cx="1920219" cy="368300"/>
            </a:xfrm>
            <a:prstGeom prst="rect">
              <a:avLst/>
            </a:prstGeom>
          </p:spPr>
          <p:txBody>
            <a:bodyPr anchor="ctr" rtlCol="false" tIns="53951" lIns="53951" bIns="53951" rIns="53951"/>
            <a:lstStyle/>
            <a:p>
              <a:pPr algn="ctr">
                <a:lnSpc>
                  <a:spcPts val="3000"/>
                </a:lnSpc>
              </a:pPr>
            </a:p>
          </p:txBody>
        </p:sp>
      </p:grpSp>
      <p:grpSp>
        <p:nvGrpSpPr>
          <p:cNvPr name="Group 5" id="5"/>
          <p:cNvGrpSpPr/>
          <p:nvPr/>
        </p:nvGrpSpPr>
        <p:grpSpPr>
          <a:xfrm rot="0">
            <a:off x="12795641" y="8702503"/>
            <a:ext cx="3439304" cy="851403"/>
            <a:chOff x="0" y="0"/>
            <a:chExt cx="1641682" cy="406400"/>
          </a:xfrm>
        </p:grpSpPr>
        <p:sp>
          <p:nvSpPr>
            <p:cNvPr name="Freeform 6" id="6"/>
            <p:cNvSpPr/>
            <p:nvPr/>
          </p:nvSpPr>
          <p:spPr>
            <a:xfrm flipH="false" flipV="false" rot="0">
              <a:off x="0" y="0"/>
              <a:ext cx="1641682" cy="406400"/>
            </a:xfrm>
            <a:custGeom>
              <a:avLst/>
              <a:gdLst/>
              <a:ahLst/>
              <a:cxnLst/>
              <a:rect r="r" b="b" t="t" l="l"/>
              <a:pathLst>
                <a:path h="406400" w="1641682">
                  <a:moveTo>
                    <a:pt x="1438482" y="0"/>
                  </a:moveTo>
                  <a:cubicBezTo>
                    <a:pt x="1550707" y="0"/>
                    <a:pt x="1641682" y="90976"/>
                    <a:pt x="1641682" y="203200"/>
                  </a:cubicBezTo>
                  <a:cubicBezTo>
                    <a:pt x="1641682" y="315424"/>
                    <a:pt x="1550707" y="406400"/>
                    <a:pt x="1438482"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E3E2DE"/>
              </a:solidFill>
              <a:prstDash val="solid"/>
              <a:miter/>
            </a:ln>
          </p:spPr>
        </p:sp>
        <p:sp>
          <p:nvSpPr>
            <p:cNvPr name="TextBox 7" id="7"/>
            <p:cNvSpPr txBox="true"/>
            <p:nvPr/>
          </p:nvSpPr>
          <p:spPr>
            <a:xfrm>
              <a:off x="0" y="38100"/>
              <a:ext cx="1641682" cy="368300"/>
            </a:xfrm>
            <a:prstGeom prst="rect">
              <a:avLst/>
            </a:prstGeom>
          </p:spPr>
          <p:txBody>
            <a:bodyPr anchor="ctr" rtlCol="false" tIns="53951" lIns="53951" bIns="53951" rIns="53951"/>
            <a:lstStyle/>
            <a:p>
              <a:pPr algn="ctr">
                <a:lnSpc>
                  <a:spcPts val="3000"/>
                </a:lnSpc>
              </a:pPr>
            </a:p>
          </p:txBody>
        </p:sp>
      </p:grpSp>
      <p:grpSp>
        <p:nvGrpSpPr>
          <p:cNvPr name="Group 8" id="8"/>
          <p:cNvGrpSpPr/>
          <p:nvPr/>
        </p:nvGrpSpPr>
        <p:grpSpPr>
          <a:xfrm rot="0">
            <a:off x="2053055" y="8764253"/>
            <a:ext cx="3439304" cy="727903"/>
            <a:chOff x="0" y="0"/>
            <a:chExt cx="1920219" cy="406400"/>
          </a:xfrm>
        </p:grpSpPr>
        <p:sp>
          <p:nvSpPr>
            <p:cNvPr name="Freeform 9" id="9"/>
            <p:cNvSpPr/>
            <p:nvPr/>
          </p:nvSpPr>
          <p:spPr>
            <a:xfrm flipH="false" flipV="false" rot="0">
              <a:off x="0" y="0"/>
              <a:ext cx="1920219" cy="406400"/>
            </a:xfrm>
            <a:custGeom>
              <a:avLst/>
              <a:gdLst/>
              <a:ahLst/>
              <a:cxnLst/>
              <a:rect r="r" b="b" t="t" l="l"/>
              <a:pathLst>
                <a:path h="406400" w="1920219">
                  <a:moveTo>
                    <a:pt x="1717019" y="0"/>
                  </a:moveTo>
                  <a:cubicBezTo>
                    <a:pt x="1829243" y="0"/>
                    <a:pt x="1920219" y="90976"/>
                    <a:pt x="1920219" y="203200"/>
                  </a:cubicBezTo>
                  <a:cubicBezTo>
                    <a:pt x="1920219" y="315424"/>
                    <a:pt x="1829243" y="406400"/>
                    <a:pt x="1717019"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E3E2DE"/>
              </a:solidFill>
              <a:prstDash val="solid"/>
              <a:miter/>
            </a:ln>
          </p:spPr>
        </p:sp>
        <p:sp>
          <p:nvSpPr>
            <p:cNvPr name="TextBox 10" id="10"/>
            <p:cNvSpPr txBox="true"/>
            <p:nvPr/>
          </p:nvSpPr>
          <p:spPr>
            <a:xfrm>
              <a:off x="0" y="38100"/>
              <a:ext cx="1920219" cy="368300"/>
            </a:xfrm>
            <a:prstGeom prst="rect">
              <a:avLst/>
            </a:prstGeom>
          </p:spPr>
          <p:txBody>
            <a:bodyPr anchor="ctr" rtlCol="false" tIns="53951" lIns="53951" bIns="53951" rIns="53951"/>
            <a:lstStyle/>
            <a:p>
              <a:pPr algn="ctr">
                <a:lnSpc>
                  <a:spcPts val="3000"/>
                </a:lnSpc>
              </a:pPr>
            </a:p>
          </p:txBody>
        </p:sp>
      </p:grpSp>
      <p:sp>
        <p:nvSpPr>
          <p:cNvPr name="Freeform 11" id="11"/>
          <p:cNvSpPr/>
          <p:nvPr/>
        </p:nvSpPr>
        <p:spPr>
          <a:xfrm flipH="false" flipV="false" rot="0">
            <a:off x="806225" y="2818613"/>
            <a:ext cx="5582316" cy="2819069"/>
          </a:xfrm>
          <a:custGeom>
            <a:avLst/>
            <a:gdLst/>
            <a:ahLst/>
            <a:cxnLst/>
            <a:rect r="r" b="b" t="t" l="l"/>
            <a:pathLst>
              <a:path h="2819069" w="5582316">
                <a:moveTo>
                  <a:pt x="0" y="0"/>
                </a:moveTo>
                <a:lnTo>
                  <a:pt x="5582315" y="0"/>
                </a:lnTo>
                <a:lnTo>
                  <a:pt x="5582315" y="2819069"/>
                </a:lnTo>
                <a:lnTo>
                  <a:pt x="0" y="2819069"/>
                </a:lnTo>
                <a:lnTo>
                  <a:pt x="0" y="0"/>
                </a:lnTo>
                <a:close/>
              </a:path>
            </a:pathLst>
          </a:custGeom>
          <a:blipFill>
            <a:blip r:embed="rId2"/>
            <a:stretch>
              <a:fillRect l="0" t="0" r="0" b="0"/>
            </a:stretch>
          </a:blipFill>
        </p:spPr>
      </p:sp>
      <p:sp>
        <p:nvSpPr>
          <p:cNvPr name="Freeform 12" id="12"/>
          <p:cNvSpPr/>
          <p:nvPr/>
        </p:nvSpPr>
        <p:spPr>
          <a:xfrm flipH="false" flipV="false" rot="0">
            <a:off x="782292" y="6949371"/>
            <a:ext cx="7023529" cy="1330506"/>
          </a:xfrm>
          <a:custGeom>
            <a:avLst/>
            <a:gdLst/>
            <a:ahLst/>
            <a:cxnLst/>
            <a:rect r="r" b="b" t="t" l="l"/>
            <a:pathLst>
              <a:path h="1330506" w="7023529">
                <a:moveTo>
                  <a:pt x="0" y="0"/>
                </a:moveTo>
                <a:lnTo>
                  <a:pt x="7023529" y="0"/>
                </a:lnTo>
                <a:lnTo>
                  <a:pt x="7023529" y="1330505"/>
                </a:lnTo>
                <a:lnTo>
                  <a:pt x="0" y="1330505"/>
                </a:lnTo>
                <a:lnTo>
                  <a:pt x="0" y="0"/>
                </a:lnTo>
                <a:close/>
              </a:path>
            </a:pathLst>
          </a:custGeom>
          <a:blipFill>
            <a:blip r:embed="rId3"/>
            <a:stretch>
              <a:fillRect l="0" t="-520" r="0" b="-520"/>
            </a:stretch>
          </a:blipFill>
        </p:spPr>
      </p:sp>
      <p:sp>
        <p:nvSpPr>
          <p:cNvPr name="TextBox 13" id="13"/>
          <p:cNvSpPr txBox="true"/>
          <p:nvPr/>
        </p:nvSpPr>
        <p:spPr>
          <a:xfrm rot="0">
            <a:off x="476250" y="276225"/>
            <a:ext cx="17472919" cy="2009775"/>
          </a:xfrm>
          <a:prstGeom prst="rect">
            <a:avLst/>
          </a:prstGeom>
        </p:spPr>
        <p:txBody>
          <a:bodyPr anchor="t" rtlCol="false" tIns="0" lIns="0" bIns="0" rIns="0">
            <a:spAutoFit/>
          </a:bodyPr>
          <a:lstStyle/>
          <a:p>
            <a:pPr algn="l">
              <a:lnSpc>
                <a:spcPts val="15000"/>
              </a:lnSpc>
            </a:pPr>
            <a:r>
              <a:rPr lang="en-US" sz="15000" spc="-825" b="true">
                <a:solidFill>
                  <a:srgbClr val="003257"/>
                </a:solidFill>
                <a:latin typeface="Aileron Heavy"/>
                <a:ea typeface="Aileron Heavy"/>
                <a:cs typeface="Aileron Heavy"/>
                <a:sym typeface="Aileron Heavy"/>
              </a:rPr>
              <a:t>Contact Information</a:t>
            </a:r>
          </a:p>
        </p:txBody>
      </p:sp>
      <p:sp>
        <p:nvSpPr>
          <p:cNvPr name="TextBox 14" id="14"/>
          <p:cNvSpPr txBox="true"/>
          <p:nvPr/>
        </p:nvSpPr>
        <p:spPr>
          <a:xfrm rot="0">
            <a:off x="7554306" y="8995791"/>
            <a:ext cx="3175540" cy="360078"/>
          </a:xfrm>
          <a:prstGeom prst="rect">
            <a:avLst/>
          </a:prstGeom>
        </p:spPr>
        <p:txBody>
          <a:bodyPr anchor="t" rtlCol="false" tIns="0" lIns="0" bIns="0" rIns="0">
            <a:spAutoFit/>
          </a:bodyPr>
          <a:lstStyle/>
          <a:p>
            <a:pPr algn="ctr" marL="0" indent="0" lvl="0">
              <a:lnSpc>
                <a:spcPts val="2490"/>
              </a:lnSpc>
              <a:spcBef>
                <a:spcPct val="0"/>
              </a:spcBef>
            </a:pPr>
            <a:r>
              <a:rPr lang="en-US" b="true" sz="3000" spc="-93">
                <a:solidFill>
                  <a:srgbClr val="E3E2DE"/>
                </a:solidFill>
                <a:latin typeface="Work Sans Bold"/>
                <a:ea typeface="Work Sans Bold"/>
                <a:cs typeface="Work Sans Bold"/>
                <a:sym typeface="Work Sans Bold"/>
              </a:rPr>
              <a:t>CHIDI EZE</a:t>
            </a:r>
          </a:p>
        </p:txBody>
      </p:sp>
      <p:sp>
        <p:nvSpPr>
          <p:cNvPr name="TextBox 15" id="15"/>
          <p:cNvSpPr txBox="true"/>
          <p:nvPr/>
        </p:nvSpPr>
        <p:spPr>
          <a:xfrm rot="0">
            <a:off x="12915978" y="8995807"/>
            <a:ext cx="3198630" cy="360045"/>
          </a:xfrm>
          <a:prstGeom prst="rect">
            <a:avLst/>
          </a:prstGeom>
        </p:spPr>
        <p:txBody>
          <a:bodyPr anchor="t" rtlCol="false" tIns="0" lIns="0" bIns="0" rIns="0">
            <a:spAutoFit/>
          </a:bodyPr>
          <a:lstStyle/>
          <a:p>
            <a:pPr algn="ctr" marL="0" indent="0" lvl="0">
              <a:lnSpc>
                <a:spcPts val="2490"/>
              </a:lnSpc>
              <a:spcBef>
                <a:spcPct val="0"/>
              </a:spcBef>
            </a:pPr>
            <a:r>
              <a:rPr lang="en-US" b="true" sz="3000" spc="-93">
                <a:solidFill>
                  <a:srgbClr val="E3E2DE"/>
                </a:solidFill>
                <a:latin typeface="Work Sans Bold"/>
                <a:ea typeface="Work Sans Bold"/>
                <a:cs typeface="Work Sans Bold"/>
                <a:sym typeface="Work Sans Bold"/>
              </a:rPr>
              <a:t>JULIANA SILVA</a:t>
            </a:r>
          </a:p>
        </p:txBody>
      </p:sp>
      <p:sp>
        <p:nvSpPr>
          <p:cNvPr name="TextBox 16" id="16"/>
          <p:cNvSpPr txBox="true"/>
          <p:nvPr/>
        </p:nvSpPr>
        <p:spPr>
          <a:xfrm rot="0">
            <a:off x="2189915" y="8995807"/>
            <a:ext cx="3165584" cy="360045"/>
          </a:xfrm>
          <a:prstGeom prst="rect">
            <a:avLst/>
          </a:prstGeom>
        </p:spPr>
        <p:txBody>
          <a:bodyPr anchor="t" rtlCol="false" tIns="0" lIns="0" bIns="0" rIns="0">
            <a:spAutoFit/>
          </a:bodyPr>
          <a:lstStyle/>
          <a:p>
            <a:pPr algn="ctr" marL="0" indent="0" lvl="0">
              <a:lnSpc>
                <a:spcPts val="2490"/>
              </a:lnSpc>
              <a:spcBef>
                <a:spcPct val="0"/>
              </a:spcBef>
            </a:pPr>
            <a:r>
              <a:rPr lang="en-US" b="true" sz="3000" spc="-93">
                <a:solidFill>
                  <a:srgbClr val="E3E2DE"/>
                </a:solidFill>
                <a:latin typeface="Work Sans Bold"/>
                <a:ea typeface="Work Sans Bold"/>
                <a:cs typeface="Work Sans Bold"/>
                <a:sym typeface="Work Sans Bold"/>
              </a:rPr>
              <a:t>AVERY DAVIS</a:t>
            </a:r>
          </a:p>
        </p:txBody>
      </p:sp>
      <p:sp>
        <p:nvSpPr>
          <p:cNvPr name="TextBox 17" id="17"/>
          <p:cNvSpPr txBox="true"/>
          <p:nvPr/>
        </p:nvSpPr>
        <p:spPr>
          <a:xfrm rot="0">
            <a:off x="8866468" y="3359223"/>
            <a:ext cx="8819341" cy="1784277"/>
          </a:xfrm>
          <a:prstGeom prst="rect">
            <a:avLst/>
          </a:prstGeom>
        </p:spPr>
        <p:txBody>
          <a:bodyPr anchor="t" rtlCol="false" tIns="0" lIns="0" bIns="0" rIns="0">
            <a:spAutoFit/>
          </a:bodyPr>
          <a:lstStyle/>
          <a:p>
            <a:pPr algn="ctr">
              <a:lnSpc>
                <a:spcPts val="3497"/>
              </a:lnSpc>
              <a:spcBef>
                <a:spcPct val="0"/>
              </a:spcBef>
            </a:pPr>
            <a:r>
              <a:rPr lang="en-US" b="true" sz="3497">
                <a:solidFill>
                  <a:srgbClr val="003257"/>
                </a:solidFill>
                <a:latin typeface="Work Sans Bold"/>
                <a:ea typeface="Work Sans Bold"/>
                <a:cs typeface="Work Sans Bold"/>
                <a:sym typeface="Work Sans Bold"/>
              </a:rPr>
              <a:t> NICOLE BROWN</a:t>
            </a:r>
          </a:p>
          <a:p>
            <a:pPr algn="ctr">
              <a:lnSpc>
                <a:spcPts val="3497"/>
              </a:lnSpc>
              <a:spcBef>
                <a:spcPct val="0"/>
              </a:spcBef>
            </a:pPr>
            <a:r>
              <a:rPr lang="en-US" b="true" sz="3497">
                <a:solidFill>
                  <a:srgbClr val="003257"/>
                </a:solidFill>
                <a:latin typeface="Work Sans Bold"/>
                <a:ea typeface="Work Sans Bold"/>
                <a:cs typeface="Work Sans Bold"/>
                <a:sym typeface="Work Sans Bold"/>
              </a:rPr>
              <a:t> PROGRAM COORDINATOR </a:t>
            </a:r>
          </a:p>
          <a:p>
            <a:pPr algn="ctr">
              <a:lnSpc>
                <a:spcPts val="3497"/>
              </a:lnSpc>
              <a:spcBef>
                <a:spcPct val="0"/>
              </a:spcBef>
            </a:pPr>
            <a:r>
              <a:rPr lang="en-US" b="true" sz="3497">
                <a:solidFill>
                  <a:srgbClr val="003257"/>
                </a:solidFill>
                <a:latin typeface="Work Sans Bold"/>
                <a:ea typeface="Work Sans Bold"/>
                <a:cs typeface="Work Sans Bold"/>
                <a:sym typeface="Work Sans Bold"/>
              </a:rPr>
              <a:t>804-447-4095  </a:t>
            </a:r>
            <a:r>
              <a:rPr lang="en-US" b="true" sz="3497" u="sng">
                <a:solidFill>
                  <a:srgbClr val="003257"/>
                </a:solidFill>
                <a:latin typeface="Work Sans Bold"/>
                <a:ea typeface="Work Sans Bold"/>
                <a:cs typeface="Work Sans Bold"/>
                <a:sym typeface="Work Sans Bold"/>
                <a:hlinkClick r:id="rId4" tooltip="mailto:nbrown@littlescholarsllc.com"/>
              </a:rPr>
              <a:t>NBROWN@LITTLESCHOLARSLLC.COM</a:t>
            </a:r>
          </a:p>
        </p:txBody>
      </p:sp>
      <p:sp>
        <p:nvSpPr>
          <p:cNvPr name="TextBox 18" id="18"/>
          <p:cNvSpPr txBox="true"/>
          <p:nvPr/>
        </p:nvSpPr>
        <p:spPr>
          <a:xfrm rot="0">
            <a:off x="8608623" y="6219825"/>
            <a:ext cx="9335030" cy="3536877"/>
          </a:xfrm>
          <a:prstGeom prst="rect">
            <a:avLst/>
          </a:prstGeom>
        </p:spPr>
        <p:txBody>
          <a:bodyPr anchor="t" rtlCol="false" tIns="0" lIns="0" bIns="0" rIns="0">
            <a:spAutoFit/>
          </a:bodyPr>
          <a:lstStyle/>
          <a:p>
            <a:pPr algn="ctr">
              <a:lnSpc>
                <a:spcPts val="3497"/>
              </a:lnSpc>
              <a:spcBef>
                <a:spcPct val="0"/>
              </a:spcBef>
            </a:pPr>
            <a:r>
              <a:rPr lang="en-US" b="true" sz="3497">
                <a:solidFill>
                  <a:srgbClr val="003257"/>
                </a:solidFill>
                <a:latin typeface="Work Sans Bold"/>
                <a:ea typeface="Work Sans Bold"/>
                <a:cs typeface="Work Sans Bold"/>
                <a:sym typeface="Work Sans Bold"/>
              </a:rPr>
              <a:t>JONATHAN WILLIAMS</a:t>
            </a:r>
          </a:p>
          <a:p>
            <a:pPr algn="ctr">
              <a:lnSpc>
                <a:spcPts val="3497"/>
              </a:lnSpc>
              <a:spcBef>
                <a:spcPct val="0"/>
              </a:spcBef>
            </a:pPr>
            <a:r>
              <a:rPr lang="en-US" b="true" sz="3497">
                <a:solidFill>
                  <a:srgbClr val="003257"/>
                </a:solidFill>
                <a:latin typeface="Work Sans Bold"/>
                <a:ea typeface="Work Sans Bold"/>
                <a:cs typeface="Work Sans Bold"/>
                <a:sym typeface="Work Sans Bold"/>
              </a:rPr>
              <a:t>SUMMER PROGRAMS COORDINATOR </a:t>
            </a:r>
          </a:p>
          <a:p>
            <a:pPr algn="ctr">
              <a:lnSpc>
                <a:spcPts val="3497"/>
              </a:lnSpc>
              <a:spcBef>
                <a:spcPct val="0"/>
              </a:spcBef>
            </a:pPr>
            <a:r>
              <a:rPr lang="en-US" b="true" sz="3497">
                <a:solidFill>
                  <a:srgbClr val="003257"/>
                </a:solidFill>
                <a:latin typeface="Work Sans Bold"/>
                <a:ea typeface="Work Sans Bold"/>
                <a:cs typeface="Work Sans Bold"/>
                <a:sym typeface="Work Sans Bold"/>
              </a:rPr>
              <a:t>804-289-8934 OR </a:t>
            </a:r>
            <a:r>
              <a:rPr lang="en-US" b="true" sz="3497" u="sng">
                <a:solidFill>
                  <a:srgbClr val="003257"/>
                </a:solidFill>
                <a:latin typeface="Work Sans Bold"/>
                <a:ea typeface="Work Sans Bold"/>
                <a:cs typeface="Work Sans Bold"/>
                <a:sym typeface="Work Sans Bold"/>
                <a:hlinkClick r:id="rId5" tooltip="mailto:jwillia7@richmond.edu"/>
              </a:rPr>
              <a:t>JWILLIA7@RICHMOND.EDU</a:t>
            </a:r>
          </a:p>
          <a:p>
            <a:pPr algn="ctr">
              <a:lnSpc>
                <a:spcPts val="3497"/>
              </a:lnSpc>
              <a:spcBef>
                <a:spcPct val="0"/>
              </a:spcBef>
            </a:pPr>
          </a:p>
          <a:p>
            <a:pPr algn="ctr">
              <a:lnSpc>
                <a:spcPts val="3497"/>
              </a:lnSpc>
              <a:spcBef>
                <a:spcPct val="0"/>
              </a:spcBef>
            </a:pPr>
            <a:r>
              <a:rPr lang="en-US" b="true" sz="3497">
                <a:solidFill>
                  <a:srgbClr val="003257"/>
                </a:solidFill>
                <a:latin typeface="Work Sans Bold"/>
                <a:ea typeface="Work Sans Bold"/>
                <a:cs typeface="Work Sans Bold"/>
                <a:sym typeface="Work Sans Bold"/>
              </a:rPr>
              <a:t>ELIGIBILITY</a:t>
            </a:r>
          </a:p>
          <a:p>
            <a:pPr algn="ctr">
              <a:lnSpc>
                <a:spcPts val="3497"/>
              </a:lnSpc>
              <a:spcBef>
                <a:spcPct val="0"/>
              </a:spcBef>
            </a:pPr>
            <a:r>
              <a:rPr lang="en-US" b="true" sz="3497">
                <a:solidFill>
                  <a:srgbClr val="003257"/>
                </a:solidFill>
                <a:latin typeface="Work Sans Bold"/>
                <a:ea typeface="Work Sans Bold"/>
                <a:cs typeface="Work Sans Bold"/>
                <a:sym typeface="Work Sans Bold"/>
              </a:rPr>
              <a:t>804-289-8747 </a:t>
            </a:r>
          </a:p>
          <a:p>
            <a:pPr algn="ctr">
              <a:lnSpc>
                <a:spcPts val="3497"/>
              </a:lnSpc>
              <a:spcBef>
                <a:spcPct val="0"/>
              </a:spcBef>
            </a:pPr>
            <a:r>
              <a:rPr lang="en-US" b="true" sz="3497" u="sng">
                <a:solidFill>
                  <a:srgbClr val="003257"/>
                </a:solidFill>
                <a:latin typeface="Work Sans Bold"/>
                <a:ea typeface="Work Sans Bold"/>
                <a:cs typeface="Work Sans Bold"/>
                <a:sym typeface="Work Sans Bold"/>
                <a:hlinkClick r:id="rId6" tooltip="mailto:urhr@richmond.edu"/>
              </a:rPr>
              <a:t>URHR@RICHMOND.EDU</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895045" y="3590481"/>
            <a:ext cx="6901789" cy="6164671"/>
            <a:chOff x="0" y="0"/>
            <a:chExt cx="18043892" cy="16116788"/>
          </a:xfrm>
        </p:grpSpPr>
        <p:sp>
          <p:nvSpPr>
            <p:cNvPr name="Freeform 3" id="3"/>
            <p:cNvSpPr/>
            <p:nvPr/>
          </p:nvSpPr>
          <p:spPr>
            <a:xfrm flipH="false" flipV="false" rot="0">
              <a:off x="0" y="0"/>
              <a:ext cx="18043892" cy="16116788"/>
            </a:xfrm>
            <a:custGeom>
              <a:avLst/>
              <a:gdLst/>
              <a:ahLst/>
              <a:cxnLst/>
              <a:rect r="r" b="b" t="t" l="l"/>
              <a:pathLst>
                <a:path h="16116788" w="18043892">
                  <a:moveTo>
                    <a:pt x="16548373" y="1773499"/>
                  </a:moveTo>
                  <a:lnTo>
                    <a:pt x="16288376" y="1773499"/>
                  </a:lnTo>
                  <a:lnTo>
                    <a:pt x="16288376" y="1591625"/>
                  </a:lnTo>
                  <a:cubicBezTo>
                    <a:pt x="16288376" y="1169500"/>
                    <a:pt x="16100637" y="764663"/>
                    <a:pt x="15766459" y="466175"/>
                  </a:cubicBezTo>
                  <a:cubicBezTo>
                    <a:pt x="15432280" y="167687"/>
                    <a:pt x="14979036" y="-1"/>
                    <a:pt x="14506437" y="0"/>
                  </a:cubicBezTo>
                  <a:lnTo>
                    <a:pt x="3537455" y="0"/>
                  </a:lnTo>
                  <a:cubicBezTo>
                    <a:pt x="3064855" y="0"/>
                    <a:pt x="2611612" y="167688"/>
                    <a:pt x="2277433" y="466176"/>
                  </a:cubicBezTo>
                  <a:cubicBezTo>
                    <a:pt x="1943255" y="764663"/>
                    <a:pt x="1755515" y="1169500"/>
                    <a:pt x="1755515" y="1591625"/>
                  </a:cubicBezTo>
                  <a:lnTo>
                    <a:pt x="1755515" y="1773499"/>
                  </a:lnTo>
                  <a:lnTo>
                    <a:pt x="1495520" y="1773499"/>
                  </a:lnTo>
                  <a:cubicBezTo>
                    <a:pt x="1098883" y="1773499"/>
                    <a:pt x="718491" y="1914234"/>
                    <a:pt x="438027" y="2164745"/>
                  </a:cubicBezTo>
                  <a:cubicBezTo>
                    <a:pt x="157563" y="2415256"/>
                    <a:pt x="0" y="2755022"/>
                    <a:pt x="0" y="3109297"/>
                  </a:cubicBezTo>
                  <a:lnTo>
                    <a:pt x="0" y="13007491"/>
                  </a:lnTo>
                  <a:cubicBezTo>
                    <a:pt x="0" y="13361766"/>
                    <a:pt x="157563" y="13701533"/>
                    <a:pt x="438027" y="13952043"/>
                  </a:cubicBezTo>
                  <a:cubicBezTo>
                    <a:pt x="718491" y="14202553"/>
                    <a:pt x="1098883" y="14343289"/>
                    <a:pt x="1495520" y="14343287"/>
                  </a:cubicBezTo>
                  <a:lnTo>
                    <a:pt x="1755515" y="14343287"/>
                  </a:lnTo>
                  <a:lnTo>
                    <a:pt x="1755515" y="14525163"/>
                  </a:lnTo>
                  <a:cubicBezTo>
                    <a:pt x="1755516" y="15404193"/>
                    <a:pt x="2553318" y="16116788"/>
                    <a:pt x="3537455" y="16116788"/>
                  </a:cubicBezTo>
                  <a:lnTo>
                    <a:pt x="14506437" y="16116788"/>
                  </a:lnTo>
                  <a:cubicBezTo>
                    <a:pt x="14979036" y="16116788"/>
                    <a:pt x="15432280" y="15949099"/>
                    <a:pt x="15766459" y="15650614"/>
                  </a:cubicBezTo>
                  <a:cubicBezTo>
                    <a:pt x="16100637" y="15352125"/>
                    <a:pt x="16288376" y="14947288"/>
                    <a:pt x="16288376" y="14525163"/>
                  </a:cubicBezTo>
                  <a:lnTo>
                    <a:pt x="16288376" y="14343287"/>
                  </a:lnTo>
                  <a:lnTo>
                    <a:pt x="16548373" y="14343287"/>
                  </a:lnTo>
                  <a:cubicBezTo>
                    <a:pt x="16945009" y="14343287"/>
                    <a:pt x="17325400" y="14202552"/>
                    <a:pt x="17605866" y="13952041"/>
                  </a:cubicBezTo>
                  <a:cubicBezTo>
                    <a:pt x="17886330" y="13701533"/>
                    <a:pt x="18043892" y="13361766"/>
                    <a:pt x="18043892" y="13007491"/>
                  </a:cubicBezTo>
                  <a:lnTo>
                    <a:pt x="18043892" y="3109297"/>
                  </a:lnTo>
                  <a:cubicBezTo>
                    <a:pt x="18043892" y="2755022"/>
                    <a:pt x="17886330" y="2415256"/>
                    <a:pt x="17605866" y="2164745"/>
                  </a:cubicBezTo>
                  <a:cubicBezTo>
                    <a:pt x="17325400" y="1914235"/>
                    <a:pt x="16945009" y="1773499"/>
                    <a:pt x="16548373" y="1773499"/>
                  </a:cubicBezTo>
                  <a:close/>
                </a:path>
              </a:pathLst>
            </a:custGeom>
            <a:blipFill>
              <a:blip r:embed="rId2"/>
              <a:stretch>
                <a:fillRect l="0" t="-5978" r="0" b="-5978"/>
              </a:stretch>
            </a:blipFill>
          </p:spPr>
        </p:sp>
      </p:grpSp>
      <p:grpSp>
        <p:nvGrpSpPr>
          <p:cNvPr name="Group 4" id="4"/>
          <p:cNvGrpSpPr/>
          <p:nvPr/>
        </p:nvGrpSpPr>
        <p:grpSpPr>
          <a:xfrm rot="0">
            <a:off x="2402234" y="8611365"/>
            <a:ext cx="2836206" cy="839710"/>
            <a:chOff x="0" y="0"/>
            <a:chExt cx="746984" cy="221158"/>
          </a:xfrm>
        </p:grpSpPr>
        <p:sp>
          <p:nvSpPr>
            <p:cNvPr name="Freeform 5" id="5"/>
            <p:cNvSpPr/>
            <p:nvPr/>
          </p:nvSpPr>
          <p:spPr>
            <a:xfrm flipH="false" flipV="false" rot="0">
              <a:off x="0" y="0"/>
              <a:ext cx="746984" cy="221158"/>
            </a:xfrm>
            <a:custGeom>
              <a:avLst/>
              <a:gdLst/>
              <a:ahLst/>
              <a:cxnLst/>
              <a:rect r="r" b="b" t="t" l="l"/>
              <a:pathLst>
                <a:path h="221158" w="746984">
                  <a:moveTo>
                    <a:pt x="110579" y="0"/>
                  </a:moveTo>
                  <a:lnTo>
                    <a:pt x="636405" y="0"/>
                  </a:lnTo>
                  <a:cubicBezTo>
                    <a:pt x="697476" y="0"/>
                    <a:pt x="746984" y="49508"/>
                    <a:pt x="746984" y="110579"/>
                  </a:cubicBezTo>
                  <a:lnTo>
                    <a:pt x="746984" y="110579"/>
                  </a:lnTo>
                  <a:cubicBezTo>
                    <a:pt x="746984" y="139907"/>
                    <a:pt x="735334" y="168033"/>
                    <a:pt x="714596" y="188770"/>
                  </a:cubicBezTo>
                  <a:cubicBezTo>
                    <a:pt x="693859" y="209508"/>
                    <a:pt x="665733" y="221158"/>
                    <a:pt x="636405" y="221158"/>
                  </a:cubicBezTo>
                  <a:lnTo>
                    <a:pt x="110579" y="221158"/>
                  </a:lnTo>
                  <a:cubicBezTo>
                    <a:pt x="81252" y="221158"/>
                    <a:pt x="53125" y="209508"/>
                    <a:pt x="32388" y="188770"/>
                  </a:cubicBezTo>
                  <a:cubicBezTo>
                    <a:pt x="11650" y="168033"/>
                    <a:pt x="0" y="139907"/>
                    <a:pt x="0" y="110579"/>
                  </a:cubicBezTo>
                  <a:lnTo>
                    <a:pt x="0" y="110579"/>
                  </a:lnTo>
                  <a:cubicBezTo>
                    <a:pt x="0" y="81252"/>
                    <a:pt x="11650" y="53125"/>
                    <a:pt x="32388" y="32388"/>
                  </a:cubicBezTo>
                  <a:cubicBezTo>
                    <a:pt x="53125" y="11650"/>
                    <a:pt x="81252" y="0"/>
                    <a:pt x="110579" y="0"/>
                  </a:cubicBezTo>
                  <a:close/>
                </a:path>
              </a:pathLst>
            </a:custGeom>
            <a:solidFill>
              <a:srgbClr val="000000">
                <a:alpha val="0"/>
              </a:srgbClr>
            </a:solidFill>
            <a:ln w="9525" cap="rnd">
              <a:solidFill>
                <a:srgbClr val="1351AA"/>
              </a:solidFill>
              <a:prstDash val="solid"/>
              <a:round/>
            </a:ln>
          </p:spPr>
        </p:sp>
        <p:sp>
          <p:nvSpPr>
            <p:cNvPr name="TextBox 6" id="6"/>
            <p:cNvSpPr txBox="true"/>
            <p:nvPr/>
          </p:nvSpPr>
          <p:spPr>
            <a:xfrm>
              <a:off x="0" y="28575"/>
              <a:ext cx="746984" cy="192583"/>
            </a:xfrm>
            <a:prstGeom prst="rect">
              <a:avLst/>
            </a:prstGeom>
          </p:spPr>
          <p:txBody>
            <a:bodyPr anchor="ctr" rtlCol="false" tIns="50800" lIns="50800" bIns="50800" rIns="50800"/>
            <a:lstStyle/>
            <a:p>
              <a:pPr algn="ctr">
                <a:lnSpc>
                  <a:spcPts val="2300"/>
                </a:lnSpc>
              </a:pPr>
            </a:p>
          </p:txBody>
        </p:sp>
      </p:grpSp>
      <p:sp>
        <p:nvSpPr>
          <p:cNvPr name="TextBox 7" id="7"/>
          <p:cNvSpPr txBox="true"/>
          <p:nvPr/>
        </p:nvSpPr>
        <p:spPr>
          <a:xfrm rot="0">
            <a:off x="476250" y="257175"/>
            <a:ext cx="16508300" cy="7304410"/>
          </a:xfrm>
          <a:prstGeom prst="rect">
            <a:avLst/>
          </a:prstGeom>
        </p:spPr>
        <p:txBody>
          <a:bodyPr anchor="t" rtlCol="false" tIns="0" lIns="0" bIns="0" rIns="0">
            <a:spAutoFit/>
          </a:bodyPr>
          <a:lstStyle/>
          <a:p>
            <a:pPr algn="l">
              <a:lnSpc>
                <a:spcPts val="14200"/>
              </a:lnSpc>
            </a:pPr>
            <a:r>
              <a:rPr lang="en-US" sz="14200" spc="-781" b="true">
                <a:solidFill>
                  <a:srgbClr val="003257"/>
                </a:solidFill>
                <a:latin typeface="Aileron Heavy"/>
                <a:ea typeface="Aileron Heavy"/>
                <a:cs typeface="Aileron Heavy"/>
                <a:sym typeface="Aileron Heavy"/>
              </a:rPr>
              <a:t>We look forward to seeing your little scholar this summer!</a:t>
            </a:r>
          </a:p>
        </p:txBody>
      </p:sp>
      <p:sp>
        <p:nvSpPr>
          <p:cNvPr name="TextBox 8" id="8"/>
          <p:cNvSpPr txBox="true"/>
          <p:nvPr/>
        </p:nvSpPr>
        <p:spPr>
          <a:xfrm rot="0">
            <a:off x="2801268" y="8882380"/>
            <a:ext cx="4874346" cy="375920"/>
          </a:xfrm>
          <a:prstGeom prst="rect">
            <a:avLst/>
          </a:prstGeom>
        </p:spPr>
        <p:txBody>
          <a:bodyPr anchor="t" rtlCol="false" tIns="0" lIns="0" bIns="0" rIns="0">
            <a:spAutoFit/>
          </a:bodyPr>
          <a:lstStyle/>
          <a:p>
            <a:pPr algn="l" marL="0" indent="0" lvl="1">
              <a:lnSpc>
                <a:spcPts val="2859"/>
              </a:lnSpc>
            </a:pPr>
            <a:r>
              <a:rPr lang="en-US" b="true" sz="2599">
                <a:solidFill>
                  <a:srgbClr val="003257"/>
                </a:solidFill>
                <a:latin typeface="Work Sans Bold"/>
                <a:ea typeface="Work Sans Bold"/>
                <a:cs typeface="Work Sans Bold"/>
                <a:sym typeface="Work Sans Bold"/>
              </a:rPr>
              <a:t>THANK YOU!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DAG_FexyrGo</dc:identifier>
  <dcterms:modified xsi:type="dcterms:W3CDTF">2011-08-01T06:04:30Z</dcterms:modified>
  <cp:revision>1</cp:revision>
  <dc:title>UR Summer 2026</dc:title>
</cp:coreProperties>
</file>